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the Software Development Life Cycle: A Non-Technical Guide" id="{924BE2B2-A009-47DB-998E-90A6BA03A6BD}">
          <p14:sldIdLst>
            <p14:sldId id="2561"/>
            <p14:sldId id="2562"/>
          </p14:sldIdLst>
        </p14:section>
        <p14:section name="Introduction to the Software Development Life Cycle (SDLC)" id="{27BC5111-DD20-4DBC-B160-91BF292FF3F9}">
          <p14:sldIdLst>
            <p14:sldId id="2563"/>
            <p14:sldId id="2564"/>
            <p14:sldId id="2565"/>
            <p14:sldId id="2566"/>
          </p14:sldIdLst>
        </p14:section>
        <p14:section name="Phase 1: Requirements Gathering and Analysis" id="{B079BB29-B2ED-42C9-A1F1-D394028F1654}">
          <p14:sldIdLst>
            <p14:sldId id="2567"/>
            <p14:sldId id="2568"/>
            <p14:sldId id="2569"/>
            <p14:sldId id="2570"/>
          </p14:sldIdLst>
        </p14:section>
        <p14:section name="Phase 2: Design and Impact Analysis" id="{8A713120-8765-41A8-8118-FA0B8F00C43B}">
          <p14:sldIdLst>
            <p14:sldId id="2571"/>
            <p14:sldId id="2572"/>
            <p14:sldId id="2573"/>
            <p14:sldId id="2574"/>
          </p14:sldIdLst>
        </p14:section>
        <p14:section name="Phase 3: Detailed Design and Technical Refinement" id="{ABF301A6-5D78-4B62-9D61-F110651FA3FF}">
          <p14:sldIdLst>
            <p14:sldId id="2575"/>
            <p14:sldId id="2576"/>
            <p14:sldId id="2577"/>
            <p14:sldId id="2578"/>
          </p14:sldIdLst>
        </p14:section>
        <p14:section name="Phase 4: Development and Estimation" id="{746AEBAD-6220-4E66-A67C-3BEC0E0B158C}">
          <p14:sldIdLst>
            <p14:sldId id="2579"/>
            <p14:sldId id="2580"/>
            <p14:sldId id="2581"/>
            <p14:sldId id="2582"/>
          </p14:sldIdLst>
        </p14:section>
        <p14:section name="Phase 5: Testing and Deployment" id="{9E39472F-10C8-4344-8CD7-D32D87CD118C}">
          <p14:sldIdLst>
            <p14:sldId id="2583"/>
            <p14:sldId id="2584"/>
            <p14:sldId id="2585"/>
            <p14:sldId id="2586"/>
          </p14:sldIdLst>
        </p14:section>
        <p14:section name="Phase 6: Production Release" id="{49F4D7C9-078B-4108-8204-2DE02ED6F55D}">
          <p14:sldIdLst>
            <p14:sldId id="2587"/>
            <p14:sldId id="2588"/>
            <p14:sldId id="2589"/>
          </p14:sldIdLst>
        </p14:section>
        <p14:section name="Example: Planning for a Vacation" id="{BE53E446-DC45-4D01-81D9-C930E5283647}">
          <p14:sldIdLst>
            <p14:sldId id="2590"/>
            <p14:sldId id="2591"/>
            <p14:sldId id="2592"/>
            <p14:sldId id="2593"/>
            <p14:sldId id="2594"/>
            <p14:sldId id="2595"/>
          </p14:sldIdLst>
        </p14:section>
        <p14:section name="Conclusion" id="{F7D5C912-5695-42A7-BE83-89E797CD2A9E}">
          <p14:sldIdLst>
            <p14:sldId id="25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ata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A1827-E89B-424D-BA06-146B903D4C21}"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IN"/>
        </a:p>
      </dgm:t>
    </dgm:pt>
    <dgm:pt modelId="{922D7FA6-3A0A-4902-800F-5F1C522CC1B0}">
      <dgm:prSet/>
      <dgm:spPr/>
      <dgm:t>
        <a:bodyPr/>
        <a:lstStyle/>
        <a:p>
          <a:pPr>
            <a:lnSpc>
              <a:spcPct val="100000"/>
            </a:lnSpc>
            <a:defRPr b="1"/>
          </a:pPr>
          <a:r>
            <a:rPr lang="en-IN"/>
            <a:t>Choosing a Destination</a:t>
          </a:r>
        </a:p>
      </dgm:t>
    </dgm:pt>
    <dgm:pt modelId="{EB9EF7EE-288A-4D35-89A3-C05A88FC3030}" type="parTrans" cxnId="{C1C4B3EB-2146-4E11-8EB0-1CD0BE135C21}">
      <dgm:prSet/>
      <dgm:spPr/>
      <dgm:t>
        <a:bodyPr/>
        <a:lstStyle/>
        <a:p>
          <a:endParaRPr lang="en-IN"/>
        </a:p>
      </dgm:t>
    </dgm:pt>
    <dgm:pt modelId="{4E249B54-A494-41D7-9AC0-4B6A3DE309DA}" type="sibTrans" cxnId="{C1C4B3EB-2146-4E11-8EB0-1CD0BE135C21}">
      <dgm:prSet/>
      <dgm:spPr/>
      <dgm:t>
        <a:bodyPr/>
        <a:lstStyle/>
        <a:p>
          <a:pPr>
            <a:lnSpc>
              <a:spcPct val="100000"/>
            </a:lnSpc>
            <a:defRPr b="1"/>
          </a:pPr>
          <a:endParaRPr lang="en-IN"/>
        </a:p>
      </dgm:t>
    </dgm:pt>
    <dgm:pt modelId="{77FE9D84-82CD-47E5-897F-66A1533C38E5}">
      <dgm:prSet/>
      <dgm:spPr/>
      <dgm:t>
        <a:bodyPr/>
        <a:lstStyle/>
        <a:p>
          <a:pPr>
            <a:lnSpc>
              <a:spcPct val="100000"/>
            </a:lnSpc>
          </a:pPr>
          <a:r>
            <a:rPr lang="en-IN"/>
            <a:t>Selecting the right destination is crucial for an enjoyable vacation experience, impacting activities and overall satisfaction.</a:t>
          </a:r>
        </a:p>
      </dgm:t>
    </dgm:pt>
    <dgm:pt modelId="{B1B0816C-8744-4EB4-824B-5EC0459F0B7A}" type="parTrans" cxnId="{4355659C-5434-4F5A-B546-18B4C93FFE4C}">
      <dgm:prSet/>
      <dgm:spPr/>
      <dgm:t>
        <a:bodyPr/>
        <a:lstStyle/>
        <a:p>
          <a:endParaRPr lang="en-IN"/>
        </a:p>
      </dgm:t>
    </dgm:pt>
    <dgm:pt modelId="{11938FCA-300E-45E0-B2F4-38E87B3357D7}" type="sibTrans" cxnId="{4355659C-5434-4F5A-B546-18B4C93FFE4C}">
      <dgm:prSet/>
      <dgm:spPr/>
      <dgm:t>
        <a:bodyPr/>
        <a:lstStyle/>
        <a:p>
          <a:endParaRPr lang="en-IN"/>
        </a:p>
      </dgm:t>
    </dgm:pt>
    <dgm:pt modelId="{6154206A-8B39-4554-BC5A-A593DD9B7D8A}">
      <dgm:prSet/>
      <dgm:spPr/>
      <dgm:t>
        <a:bodyPr/>
        <a:lstStyle/>
        <a:p>
          <a:pPr>
            <a:lnSpc>
              <a:spcPct val="100000"/>
            </a:lnSpc>
            <a:defRPr b="1"/>
          </a:pPr>
          <a:r>
            <a:rPr lang="en-IN"/>
            <a:t>Setting a Budget</a:t>
          </a:r>
        </a:p>
      </dgm:t>
    </dgm:pt>
    <dgm:pt modelId="{862AA670-FD12-4957-B4CD-A8FE5B4C8A6A}" type="parTrans" cxnId="{BBDE5D9D-412C-4827-8E58-86BE6862C30A}">
      <dgm:prSet/>
      <dgm:spPr/>
      <dgm:t>
        <a:bodyPr/>
        <a:lstStyle/>
        <a:p>
          <a:endParaRPr lang="en-IN"/>
        </a:p>
      </dgm:t>
    </dgm:pt>
    <dgm:pt modelId="{31740BBF-8887-4086-A881-6DC5D9247138}" type="sibTrans" cxnId="{BBDE5D9D-412C-4827-8E58-86BE6862C30A}">
      <dgm:prSet/>
      <dgm:spPr/>
      <dgm:t>
        <a:bodyPr/>
        <a:lstStyle/>
        <a:p>
          <a:pPr>
            <a:lnSpc>
              <a:spcPct val="100000"/>
            </a:lnSpc>
            <a:defRPr b="1"/>
          </a:pPr>
          <a:endParaRPr lang="en-IN"/>
        </a:p>
      </dgm:t>
    </dgm:pt>
    <dgm:pt modelId="{1F8BA7AB-5992-4FF7-804C-56499431F822}">
      <dgm:prSet/>
      <dgm:spPr/>
      <dgm:t>
        <a:bodyPr/>
        <a:lstStyle/>
        <a:p>
          <a:pPr>
            <a:lnSpc>
              <a:spcPct val="100000"/>
            </a:lnSpc>
          </a:pPr>
          <a:r>
            <a:rPr lang="en-IN"/>
            <a:t>Establishing a budget helps in managing expenses and ensures that your vacation aligns with your financial plans.</a:t>
          </a:r>
        </a:p>
      </dgm:t>
    </dgm:pt>
    <dgm:pt modelId="{E5A54879-D41E-4076-B72E-92B1E9EC21B5}" type="parTrans" cxnId="{1320B3B8-E2B8-4ECC-B136-CEE70E860617}">
      <dgm:prSet/>
      <dgm:spPr/>
      <dgm:t>
        <a:bodyPr/>
        <a:lstStyle/>
        <a:p>
          <a:endParaRPr lang="en-IN"/>
        </a:p>
      </dgm:t>
    </dgm:pt>
    <dgm:pt modelId="{48E7E5C2-91DF-4493-A291-F6A625E423EB}" type="sibTrans" cxnId="{1320B3B8-E2B8-4ECC-B136-CEE70E860617}">
      <dgm:prSet/>
      <dgm:spPr/>
      <dgm:t>
        <a:bodyPr/>
        <a:lstStyle/>
        <a:p>
          <a:endParaRPr lang="en-IN"/>
        </a:p>
      </dgm:t>
    </dgm:pt>
    <dgm:pt modelId="{C1095AF3-4DD5-4FF4-98FA-D4A0BA04B9E2}">
      <dgm:prSet/>
      <dgm:spPr/>
      <dgm:t>
        <a:bodyPr/>
        <a:lstStyle/>
        <a:p>
          <a:pPr>
            <a:lnSpc>
              <a:spcPct val="100000"/>
            </a:lnSpc>
            <a:defRPr b="1"/>
          </a:pPr>
          <a:r>
            <a:rPr lang="en-IN"/>
            <a:t>Determining Travel Dates</a:t>
          </a:r>
        </a:p>
      </dgm:t>
    </dgm:pt>
    <dgm:pt modelId="{56075F44-282C-4C47-98E7-67CC0918C87A}" type="parTrans" cxnId="{19978F17-4417-4FF1-9582-7676B0DE10B2}">
      <dgm:prSet/>
      <dgm:spPr/>
      <dgm:t>
        <a:bodyPr/>
        <a:lstStyle/>
        <a:p>
          <a:endParaRPr lang="en-IN"/>
        </a:p>
      </dgm:t>
    </dgm:pt>
    <dgm:pt modelId="{0E6F020A-FEE5-41FA-BF1D-BC17B1ABB143}" type="sibTrans" cxnId="{19978F17-4417-4FF1-9582-7676B0DE10B2}">
      <dgm:prSet/>
      <dgm:spPr/>
      <dgm:t>
        <a:bodyPr/>
        <a:lstStyle/>
        <a:p>
          <a:endParaRPr lang="en-IN"/>
        </a:p>
      </dgm:t>
    </dgm:pt>
    <dgm:pt modelId="{73E3DA6F-4F50-43A3-9EDA-C262F515C982}">
      <dgm:prSet/>
      <dgm:spPr/>
      <dgm:t>
        <a:bodyPr/>
        <a:lstStyle/>
        <a:p>
          <a:pPr>
            <a:lnSpc>
              <a:spcPct val="100000"/>
            </a:lnSpc>
          </a:pPr>
          <a:r>
            <a:rPr lang="en-IN"/>
            <a:t>Identifying the best travel dates can affect availability, pricing, and overall experience during your trip.</a:t>
          </a:r>
        </a:p>
      </dgm:t>
    </dgm:pt>
    <dgm:pt modelId="{C9D87D8C-F56B-459C-BEFA-FEB6C385B398}" type="parTrans" cxnId="{C8C51BAA-EE98-498A-8F73-3A43CD7258F6}">
      <dgm:prSet/>
      <dgm:spPr/>
      <dgm:t>
        <a:bodyPr/>
        <a:lstStyle/>
        <a:p>
          <a:endParaRPr lang="en-IN"/>
        </a:p>
      </dgm:t>
    </dgm:pt>
    <dgm:pt modelId="{519D38C3-F0B1-47C3-9AC0-10BDB6EACE29}" type="sibTrans" cxnId="{C8C51BAA-EE98-498A-8F73-3A43CD7258F6}">
      <dgm:prSet/>
      <dgm:spPr/>
      <dgm:t>
        <a:bodyPr/>
        <a:lstStyle/>
        <a:p>
          <a:endParaRPr lang="en-IN"/>
        </a:p>
      </dgm:t>
    </dgm:pt>
    <dgm:pt modelId="{08A38018-0C74-440A-8667-A99CA9D58D01}" type="pres">
      <dgm:prSet presAssocID="{868A1827-E89B-424D-BA06-146B903D4C21}" presName="Root" presStyleCnt="0">
        <dgm:presLayoutVars>
          <dgm:dir/>
          <dgm:resizeHandles val="exact"/>
        </dgm:presLayoutVars>
      </dgm:prSet>
      <dgm:spPr/>
    </dgm:pt>
    <dgm:pt modelId="{8F888716-2B53-45BA-90FE-C82259F964F2}" type="pres">
      <dgm:prSet presAssocID="{922D7FA6-3A0A-4902-800F-5F1C522CC1B0}" presName="Composite" presStyleCnt="0"/>
      <dgm:spPr/>
    </dgm:pt>
    <dgm:pt modelId="{11892815-CAB8-4FA1-8C0E-A98A4DAB17A6}" type="pres">
      <dgm:prSet presAssocID="{922D7FA6-3A0A-4902-800F-5F1C522CC1B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8282" r="25469" b="1"/>
          <a:stretch/>
        </a:blipFill>
      </dgm:spPr>
      <dgm:extLst>
        <a:ext uri="{E40237B7-FDA0-4F09-8148-C483321AD2D9}">
          <dgm14:cNvPr xmlns:dgm14="http://schemas.microsoft.com/office/drawing/2010/diagram" id="0" name="" descr="Little bit of shore and the great sea with waves and ripples. Photographed from above with a drone."/>
        </a:ext>
      </dgm:extLst>
    </dgm:pt>
    <dgm:pt modelId="{D03AE832-BBFE-4B0B-A6EC-F894732F9E34}" type="pres">
      <dgm:prSet presAssocID="{922D7FA6-3A0A-4902-800F-5F1C522CC1B0}" presName="Subtitle" presStyleLbl="revTx" presStyleIdx="0" presStyleCnt="6">
        <dgm:presLayoutVars>
          <dgm:chMax val="0"/>
          <dgm:bulletEnabled/>
        </dgm:presLayoutVars>
      </dgm:prSet>
      <dgm:spPr/>
    </dgm:pt>
    <dgm:pt modelId="{1E4A88F9-F5EA-4021-946F-EDAF7006262A}" type="pres">
      <dgm:prSet presAssocID="{922D7FA6-3A0A-4902-800F-5F1C522CC1B0}" presName="Description" presStyleLbl="revTx" presStyleIdx="1" presStyleCnt="6">
        <dgm:presLayoutVars>
          <dgm:bulletEnabled/>
        </dgm:presLayoutVars>
      </dgm:prSet>
      <dgm:spPr/>
    </dgm:pt>
    <dgm:pt modelId="{0CF4FA45-9C5E-4225-83C5-7DEA8D0400AF}" type="pres">
      <dgm:prSet presAssocID="{4E249B54-A494-41D7-9AC0-4B6A3DE309DA}" presName="sibTrans" presStyleLbl="sibTrans2D1" presStyleIdx="0" presStyleCnt="0"/>
      <dgm:spPr/>
    </dgm:pt>
    <dgm:pt modelId="{A0BFBEEE-A64D-4B35-9FCD-B6CC1371D590}" type="pres">
      <dgm:prSet presAssocID="{6154206A-8B39-4554-BC5A-A593DD9B7D8A}" presName="Composite" presStyleCnt="0"/>
      <dgm:spPr/>
    </dgm:pt>
    <dgm:pt modelId="{B4D827BC-E4A1-44D2-88B1-A9E34CDDACD2}" type="pres">
      <dgm:prSet presAssocID="{6154206A-8B39-4554-BC5A-A593DD9B7D8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24997" b="-4"/>
          <a:stretch/>
        </a:blipFill>
      </dgm:spPr>
      <dgm:extLst>
        <a:ext uri="{E40237B7-FDA0-4F09-8148-C483321AD2D9}">
          <dgm14:cNvPr xmlns:dgm14="http://schemas.microsoft.com/office/drawing/2010/diagram" id="0" name="" descr="Close-up of calculator and data"/>
        </a:ext>
      </dgm:extLst>
    </dgm:pt>
    <dgm:pt modelId="{7E8FEF8B-7558-4F4D-9C09-2DE96C6196AA}" type="pres">
      <dgm:prSet presAssocID="{6154206A-8B39-4554-BC5A-A593DD9B7D8A}" presName="Subtitle" presStyleLbl="revTx" presStyleIdx="2" presStyleCnt="6">
        <dgm:presLayoutVars>
          <dgm:chMax val="0"/>
          <dgm:bulletEnabled/>
        </dgm:presLayoutVars>
      </dgm:prSet>
      <dgm:spPr/>
    </dgm:pt>
    <dgm:pt modelId="{6EE683A7-AB15-4F52-98FE-0ADF7FB1276E}" type="pres">
      <dgm:prSet presAssocID="{6154206A-8B39-4554-BC5A-A593DD9B7D8A}" presName="Description" presStyleLbl="revTx" presStyleIdx="3" presStyleCnt="6">
        <dgm:presLayoutVars>
          <dgm:bulletEnabled/>
        </dgm:presLayoutVars>
      </dgm:prSet>
      <dgm:spPr/>
    </dgm:pt>
    <dgm:pt modelId="{A14E7991-DBCF-45CF-A21B-E53E33F74763}" type="pres">
      <dgm:prSet presAssocID="{31740BBF-8887-4086-A881-6DC5D9247138}" presName="sibTrans" presStyleLbl="sibTrans2D1" presStyleIdx="0" presStyleCnt="0"/>
      <dgm:spPr/>
    </dgm:pt>
    <dgm:pt modelId="{3C4D5EE3-CEAA-4569-8CC0-28EA52AE5876}" type="pres">
      <dgm:prSet presAssocID="{C1095AF3-4DD5-4FF4-98FA-D4A0BA04B9E2}" presName="Composite" presStyleCnt="0"/>
      <dgm:spPr/>
    </dgm:pt>
    <dgm:pt modelId="{6E437365-3A49-4826-A3BA-990342E00630}" type="pres">
      <dgm:prSet presAssocID="{C1095AF3-4DD5-4FF4-98FA-D4A0BA04B9E2}"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0776" r="22477" b="4"/>
          <a:stretch/>
        </a:blipFill>
      </dgm:spPr>
      <dgm:extLst>
        <a:ext uri="{E40237B7-FDA0-4F09-8148-C483321AD2D9}">
          <dgm14:cNvPr xmlns:dgm14="http://schemas.microsoft.com/office/drawing/2010/diagram" id="0" name="" descr="Calendar"/>
        </a:ext>
      </dgm:extLst>
    </dgm:pt>
    <dgm:pt modelId="{0C164CDC-D95D-4A90-BB02-78E4C38EBDCC}" type="pres">
      <dgm:prSet presAssocID="{C1095AF3-4DD5-4FF4-98FA-D4A0BA04B9E2}" presName="Subtitle" presStyleLbl="revTx" presStyleIdx="4" presStyleCnt="6">
        <dgm:presLayoutVars>
          <dgm:chMax val="0"/>
          <dgm:bulletEnabled/>
        </dgm:presLayoutVars>
      </dgm:prSet>
      <dgm:spPr/>
    </dgm:pt>
    <dgm:pt modelId="{F289500D-41C3-419D-8D03-5BDB46E7C646}" type="pres">
      <dgm:prSet presAssocID="{C1095AF3-4DD5-4FF4-98FA-D4A0BA04B9E2}" presName="Description" presStyleLbl="revTx" presStyleIdx="5" presStyleCnt="6">
        <dgm:presLayoutVars>
          <dgm:bulletEnabled/>
        </dgm:presLayoutVars>
      </dgm:prSet>
      <dgm:spPr/>
    </dgm:pt>
  </dgm:ptLst>
  <dgm:cxnLst>
    <dgm:cxn modelId="{19978F17-4417-4FF1-9582-7676B0DE10B2}" srcId="{868A1827-E89B-424D-BA06-146B903D4C21}" destId="{C1095AF3-4DD5-4FF4-98FA-D4A0BA04B9E2}" srcOrd="2" destOrd="0" parTransId="{56075F44-282C-4C47-98E7-67CC0918C87A}" sibTransId="{0E6F020A-FEE5-41FA-BF1D-BC17B1ABB143}"/>
    <dgm:cxn modelId="{C6693F27-5DCA-46E1-A685-717780055A0C}" type="presOf" srcId="{31740BBF-8887-4086-A881-6DC5D9247138}" destId="{A14E7991-DBCF-45CF-A21B-E53E33F74763}" srcOrd="0" destOrd="0" presId="urn:microsoft.com/office/officeart/2024/3/layout/verticalVisualTextBlock1"/>
    <dgm:cxn modelId="{FF18B632-65D8-49D7-AFEE-9F994F7DDBE2}" type="presOf" srcId="{4E249B54-A494-41D7-9AC0-4B6A3DE309DA}" destId="{0CF4FA45-9C5E-4225-83C5-7DEA8D0400AF}" srcOrd="0" destOrd="0" presId="urn:microsoft.com/office/officeart/2024/3/layout/verticalVisualTextBlock1"/>
    <dgm:cxn modelId="{79A47D59-B410-4BC3-9B70-8A819F2EBE43}" type="presOf" srcId="{922D7FA6-3A0A-4902-800F-5F1C522CC1B0}" destId="{D03AE832-BBFE-4B0B-A6EC-F894732F9E34}" srcOrd="0" destOrd="0" presId="urn:microsoft.com/office/officeart/2024/3/layout/verticalVisualTextBlock1"/>
    <dgm:cxn modelId="{7F374E8E-7D53-46BA-B09C-201AABE9FA95}" type="presOf" srcId="{77FE9D84-82CD-47E5-897F-66A1533C38E5}" destId="{1E4A88F9-F5EA-4021-946F-EDAF7006262A}" srcOrd="0" destOrd="0" presId="urn:microsoft.com/office/officeart/2024/3/layout/verticalVisualTextBlock1"/>
    <dgm:cxn modelId="{4355659C-5434-4F5A-B546-18B4C93FFE4C}" srcId="{922D7FA6-3A0A-4902-800F-5F1C522CC1B0}" destId="{77FE9D84-82CD-47E5-897F-66A1533C38E5}" srcOrd="0" destOrd="0" parTransId="{B1B0816C-8744-4EB4-824B-5EC0459F0B7A}" sibTransId="{11938FCA-300E-45E0-B2F4-38E87B3357D7}"/>
    <dgm:cxn modelId="{BBDE5D9D-412C-4827-8E58-86BE6862C30A}" srcId="{868A1827-E89B-424D-BA06-146B903D4C21}" destId="{6154206A-8B39-4554-BC5A-A593DD9B7D8A}" srcOrd="1" destOrd="0" parTransId="{862AA670-FD12-4957-B4CD-A8FE5B4C8A6A}" sibTransId="{31740BBF-8887-4086-A881-6DC5D9247138}"/>
    <dgm:cxn modelId="{C8C51BAA-EE98-498A-8F73-3A43CD7258F6}" srcId="{C1095AF3-4DD5-4FF4-98FA-D4A0BA04B9E2}" destId="{73E3DA6F-4F50-43A3-9EDA-C262F515C982}" srcOrd="0" destOrd="0" parTransId="{C9D87D8C-F56B-459C-BEFA-FEB6C385B398}" sibTransId="{519D38C3-F0B1-47C3-9AC0-10BDB6EACE29}"/>
    <dgm:cxn modelId="{1599DCAC-633E-4A01-9A34-6AB46AC38B53}" type="presOf" srcId="{1F8BA7AB-5992-4FF7-804C-56499431F822}" destId="{6EE683A7-AB15-4F52-98FE-0ADF7FB1276E}" srcOrd="0" destOrd="0" presId="urn:microsoft.com/office/officeart/2024/3/layout/verticalVisualTextBlock1"/>
    <dgm:cxn modelId="{F0059EAD-90CD-4FE5-B01E-E0F60659E878}" type="presOf" srcId="{6154206A-8B39-4554-BC5A-A593DD9B7D8A}" destId="{7E8FEF8B-7558-4F4D-9C09-2DE96C6196AA}" srcOrd="0" destOrd="0" presId="urn:microsoft.com/office/officeart/2024/3/layout/verticalVisualTextBlock1"/>
    <dgm:cxn modelId="{1320B3B8-E2B8-4ECC-B136-CEE70E860617}" srcId="{6154206A-8B39-4554-BC5A-A593DD9B7D8A}" destId="{1F8BA7AB-5992-4FF7-804C-56499431F822}" srcOrd="0" destOrd="0" parTransId="{E5A54879-D41E-4076-B72E-92B1E9EC21B5}" sibTransId="{48E7E5C2-91DF-4493-A291-F6A625E423EB}"/>
    <dgm:cxn modelId="{AC3C72D1-DD93-4BF1-A6DF-171DB100FF09}" type="presOf" srcId="{868A1827-E89B-424D-BA06-146B903D4C21}" destId="{08A38018-0C74-440A-8667-A99CA9D58D01}" srcOrd="0" destOrd="0" presId="urn:microsoft.com/office/officeart/2024/3/layout/verticalVisualTextBlock1"/>
    <dgm:cxn modelId="{4A8475DF-8C36-49F7-930A-B2A85F5D06B1}" type="presOf" srcId="{C1095AF3-4DD5-4FF4-98FA-D4A0BA04B9E2}" destId="{0C164CDC-D95D-4A90-BB02-78E4C38EBDCC}" srcOrd="0" destOrd="0" presId="urn:microsoft.com/office/officeart/2024/3/layout/verticalVisualTextBlock1"/>
    <dgm:cxn modelId="{C1C4B3EB-2146-4E11-8EB0-1CD0BE135C21}" srcId="{868A1827-E89B-424D-BA06-146B903D4C21}" destId="{922D7FA6-3A0A-4902-800F-5F1C522CC1B0}" srcOrd="0" destOrd="0" parTransId="{EB9EF7EE-288A-4D35-89A3-C05A88FC3030}" sibTransId="{4E249B54-A494-41D7-9AC0-4B6A3DE309DA}"/>
    <dgm:cxn modelId="{ED6FC8F0-885F-4492-806E-676EECEA42C5}" type="presOf" srcId="{73E3DA6F-4F50-43A3-9EDA-C262F515C982}" destId="{F289500D-41C3-419D-8D03-5BDB46E7C646}" srcOrd="0" destOrd="0" presId="urn:microsoft.com/office/officeart/2024/3/layout/verticalVisualTextBlock1"/>
    <dgm:cxn modelId="{65E88B0C-AD02-41C6-A744-7ACB50EA7552}" type="presParOf" srcId="{08A38018-0C74-440A-8667-A99CA9D58D01}" destId="{8F888716-2B53-45BA-90FE-C82259F964F2}" srcOrd="0" destOrd="0" presId="urn:microsoft.com/office/officeart/2024/3/layout/verticalVisualTextBlock1"/>
    <dgm:cxn modelId="{B5A4820B-2218-40A4-9A01-CFD172F4C259}" type="presParOf" srcId="{8F888716-2B53-45BA-90FE-C82259F964F2}" destId="{11892815-CAB8-4FA1-8C0E-A98A4DAB17A6}" srcOrd="0" destOrd="0" presId="urn:microsoft.com/office/officeart/2024/3/layout/verticalVisualTextBlock1"/>
    <dgm:cxn modelId="{D2B3EB68-451B-4935-ABF5-F2073A877808}" type="presParOf" srcId="{8F888716-2B53-45BA-90FE-C82259F964F2}" destId="{D03AE832-BBFE-4B0B-A6EC-F894732F9E34}" srcOrd="1" destOrd="0" presId="urn:microsoft.com/office/officeart/2024/3/layout/verticalVisualTextBlock1"/>
    <dgm:cxn modelId="{10DC9C5F-8ACC-4713-8DCF-4E0C60E4AA79}" type="presParOf" srcId="{8F888716-2B53-45BA-90FE-C82259F964F2}" destId="{1E4A88F9-F5EA-4021-946F-EDAF7006262A}" srcOrd="2" destOrd="0" presId="urn:microsoft.com/office/officeart/2024/3/layout/verticalVisualTextBlock1"/>
    <dgm:cxn modelId="{02AE2273-215A-4C42-9785-2860D997ED4B}" type="presParOf" srcId="{08A38018-0C74-440A-8667-A99CA9D58D01}" destId="{0CF4FA45-9C5E-4225-83C5-7DEA8D0400AF}" srcOrd="1" destOrd="0" presId="urn:microsoft.com/office/officeart/2024/3/layout/verticalVisualTextBlock1"/>
    <dgm:cxn modelId="{26C87002-ADE4-4DE9-AA08-707257618AC0}" type="presParOf" srcId="{08A38018-0C74-440A-8667-A99CA9D58D01}" destId="{A0BFBEEE-A64D-4B35-9FCD-B6CC1371D590}" srcOrd="2" destOrd="0" presId="urn:microsoft.com/office/officeart/2024/3/layout/verticalVisualTextBlock1"/>
    <dgm:cxn modelId="{8CEDCC08-985C-4AB7-82EB-7B6553912D79}" type="presParOf" srcId="{A0BFBEEE-A64D-4B35-9FCD-B6CC1371D590}" destId="{B4D827BC-E4A1-44D2-88B1-A9E34CDDACD2}" srcOrd="0" destOrd="0" presId="urn:microsoft.com/office/officeart/2024/3/layout/verticalVisualTextBlock1"/>
    <dgm:cxn modelId="{B77972AC-6C6B-44CA-B9EA-4CDBA4AC4044}" type="presParOf" srcId="{A0BFBEEE-A64D-4B35-9FCD-B6CC1371D590}" destId="{7E8FEF8B-7558-4F4D-9C09-2DE96C6196AA}" srcOrd="1" destOrd="0" presId="urn:microsoft.com/office/officeart/2024/3/layout/verticalVisualTextBlock1"/>
    <dgm:cxn modelId="{C90EEC44-D290-496A-849A-F93B3158C466}" type="presParOf" srcId="{A0BFBEEE-A64D-4B35-9FCD-B6CC1371D590}" destId="{6EE683A7-AB15-4F52-98FE-0ADF7FB1276E}" srcOrd="2" destOrd="0" presId="urn:microsoft.com/office/officeart/2024/3/layout/verticalVisualTextBlock1"/>
    <dgm:cxn modelId="{0C755F36-6880-467D-9A19-A9CAF8B6ECE7}" type="presParOf" srcId="{08A38018-0C74-440A-8667-A99CA9D58D01}" destId="{A14E7991-DBCF-45CF-A21B-E53E33F74763}" srcOrd="3" destOrd="0" presId="urn:microsoft.com/office/officeart/2024/3/layout/verticalVisualTextBlock1"/>
    <dgm:cxn modelId="{4027E081-BE16-4483-8A1B-1DCCDA4B584E}" type="presParOf" srcId="{08A38018-0C74-440A-8667-A99CA9D58D01}" destId="{3C4D5EE3-CEAA-4569-8CC0-28EA52AE5876}" srcOrd="4" destOrd="0" presId="urn:microsoft.com/office/officeart/2024/3/layout/verticalVisualTextBlock1"/>
    <dgm:cxn modelId="{01441A6C-34F9-4E58-8C18-1F856EF7F1C8}" type="presParOf" srcId="{3C4D5EE3-CEAA-4569-8CC0-28EA52AE5876}" destId="{6E437365-3A49-4826-A3BA-990342E00630}" srcOrd="0" destOrd="0" presId="urn:microsoft.com/office/officeart/2024/3/layout/verticalVisualTextBlock1"/>
    <dgm:cxn modelId="{0CD8C4EA-4B8D-4C1A-9699-20A2C25E1A53}" type="presParOf" srcId="{3C4D5EE3-CEAA-4569-8CC0-28EA52AE5876}" destId="{0C164CDC-D95D-4A90-BB02-78E4C38EBDCC}" srcOrd="1" destOrd="0" presId="urn:microsoft.com/office/officeart/2024/3/layout/verticalVisualTextBlock1"/>
    <dgm:cxn modelId="{71B8BF86-240B-4A6D-B52A-29EC9DE57311}" type="presParOf" srcId="{3C4D5EE3-CEAA-4569-8CC0-28EA52AE5876}" destId="{F289500D-41C3-419D-8D03-5BDB46E7C64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5FA4DA-5916-48A7-A25C-0A4929997D39}"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6F0D8CC2-2BA7-479A-9519-09E5863C7A4B}">
      <dgm:prSet/>
      <dgm:spPr/>
      <dgm:t>
        <a:bodyPr/>
        <a:lstStyle/>
        <a:p>
          <a:pPr>
            <a:lnSpc>
              <a:spcPct val="100000"/>
            </a:lnSpc>
            <a:defRPr b="1"/>
          </a:pPr>
          <a:r>
            <a:rPr lang="en-IN"/>
            <a:t>Flights Analysis</a:t>
          </a:r>
        </a:p>
      </dgm:t>
    </dgm:pt>
    <dgm:pt modelId="{0DAE83AE-19B3-4324-82EA-894705C37423}" type="parTrans" cxnId="{83212635-B09E-4A73-8FED-5ADD91D2675F}">
      <dgm:prSet/>
      <dgm:spPr/>
      <dgm:t>
        <a:bodyPr/>
        <a:lstStyle/>
        <a:p>
          <a:endParaRPr lang="en-IN"/>
        </a:p>
      </dgm:t>
    </dgm:pt>
    <dgm:pt modelId="{B06BA42F-1674-4034-8CD4-1EAED24910C1}" type="sibTrans" cxnId="{83212635-B09E-4A73-8FED-5ADD91D2675F}">
      <dgm:prSet/>
      <dgm:spPr/>
      <dgm:t>
        <a:bodyPr/>
        <a:lstStyle/>
        <a:p>
          <a:pPr>
            <a:lnSpc>
              <a:spcPct val="100000"/>
            </a:lnSpc>
            <a:defRPr b="1"/>
          </a:pPr>
          <a:endParaRPr lang="en-IN"/>
        </a:p>
      </dgm:t>
    </dgm:pt>
    <dgm:pt modelId="{B43EB5EA-0A88-4D9C-ADB3-93D3A0EDB0AA}">
      <dgm:prSet/>
      <dgm:spPr/>
      <dgm:t>
        <a:bodyPr/>
        <a:lstStyle/>
        <a:p>
          <a:pPr>
            <a:lnSpc>
              <a:spcPct val="100000"/>
            </a:lnSpc>
          </a:pPr>
          <a:r>
            <a:rPr lang="en-IN"/>
            <a:t>Assess various flight options based on budget, duration, and layovers to find the best fit.</a:t>
          </a:r>
        </a:p>
      </dgm:t>
    </dgm:pt>
    <dgm:pt modelId="{B5A20684-AEF0-4EA3-B2F0-4730C4EEF3FC}" type="parTrans" cxnId="{19FC1FCB-7CAB-4026-A009-EC6184700363}">
      <dgm:prSet/>
      <dgm:spPr/>
      <dgm:t>
        <a:bodyPr/>
        <a:lstStyle/>
        <a:p>
          <a:endParaRPr lang="en-IN"/>
        </a:p>
      </dgm:t>
    </dgm:pt>
    <dgm:pt modelId="{A28869E5-97DA-49E0-A263-4C1A548FA967}" type="sibTrans" cxnId="{19FC1FCB-7CAB-4026-A009-EC6184700363}">
      <dgm:prSet/>
      <dgm:spPr/>
      <dgm:t>
        <a:bodyPr/>
        <a:lstStyle/>
        <a:p>
          <a:endParaRPr lang="en-IN"/>
        </a:p>
      </dgm:t>
    </dgm:pt>
    <dgm:pt modelId="{09526561-FE34-4E73-A1CA-CD8D1C8502AA}">
      <dgm:prSet/>
      <dgm:spPr/>
      <dgm:t>
        <a:bodyPr/>
        <a:lstStyle/>
        <a:p>
          <a:pPr>
            <a:lnSpc>
              <a:spcPct val="100000"/>
            </a:lnSpc>
            <a:defRPr b="1"/>
          </a:pPr>
          <a:r>
            <a:rPr lang="en-IN"/>
            <a:t>Accommodation Choices</a:t>
          </a:r>
        </a:p>
      </dgm:t>
    </dgm:pt>
    <dgm:pt modelId="{7C88C514-F5C0-47FA-AB61-72F3ACBB7C60}" type="parTrans" cxnId="{BCF6ED37-4662-495E-ACF1-AFDAAA10DF94}">
      <dgm:prSet/>
      <dgm:spPr/>
      <dgm:t>
        <a:bodyPr/>
        <a:lstStyle/>
        <a:p>
          <a:endParaRPr lang="en-IN"/>
        </a:p>
      </dgm:t>
    </dgm:pt>
    <dgm:pt modelId="{38850A97-C127-4E83-B1EE-8B8DC5D1541E}" type="sibTrans" cxnId="{BCF6ED37-4662-495E-ACF1-AFDAAA10DF94}">
      <dgm:prSet/>
      <dgm:spPr/>
      <dgm:t>
        <a:bodyPr/>
        <a:lstStyle/>
        <a:p>
          <a:pPr>
            <a:lnSpc>
              <a:spcPct val="100000"/>
            </a:lnSpc>
            <a:defRPr b="1"/>
          </a:pPr>
          <a:endParaRPr lang="en-IN"/>
        </a:p>
      </dgm:t>
    </dgm:pt>
    <dgm:pt modelId="{18F42F62-0490-4337-AF31-1271A9F9D482}">
      <dgm:prSet/>
      <dgm:spPr/>
      <dgm:t>
        <a:bodyPr/>
        <a:lstStyle/>
        <a:p>
          <a:pPr>
            <a:lnSpc>
              <a:spcPct val="100000"/>
            </a:lnSpc>
          </a:pPr>
          <a:r>
            <a:rPr lang="en-IN"/>
            <a:t>Evaluate different types of accommodations, such as hotels, hostels, and vacation rentals for comfort and cost.</a:t>
          </a:r>
        </a:p>
      </dgm:t>
    </dgm:pt>
    <dgm:pt modelId="{0C47C188-01B4-4C02-8AF4-5B81532F8EA3}" type="parTrans" cxnId="{5D194978-2EFA-462C-A5B4-D8C59DF8BA51}">
      <dgm:prSet/>
      <dgm:spPr/>
      <dgm:t>
        <a:bodyPr/>
        <a:lstStyle/>
        <a:p>
          <a:endParaRPr lang="en-IN"/>
        </a:p>
      </dgm:t>
    </dgm:pt>
    <dgm:pt modelId="{62E6B21D-F4A6-4EB8-A74F-95D8CCA8DF9F}" type="sibTrans" cxnId="{5D194978-2EFA-462C-A5B4-D8C59DF8BA51}">
      <dgm:prSet/>
      <dgm:spPr/>
      <dgm:t>
        <a:bodyPr/>
        <a:lstStyle/>
        <a:p>
          <a:endParaRPr lang="en-IN"/>
        </a:p>
      </dgm:t>
    </dgm:pt>
    <dgm:pt modelId="{E7FBDD67-F879-4E76-A544-E1C1D64D2726}">
      <dgm:prSet/>
      <dgm:spPr/>
      <dgm:t>
        <a:bodyPr/>
        <a:lstStyle/>
        <a:p>
          <a:pPr>
            <a:lnSpc>
              <a:spcPct val="100000"/>
            </a:lnSpc>
            <a:defRPr b="1"/>
          </a:pPr>
          <a:r>
            <a:rPr lang="en-IN"/>
            <a:t>Activity Selection</a:t>
          </a:r>
        </a:p>
      </dgm:t>
    </dgm:pt>
    <dgm:pt modelId="{6BC1F012-663C-4BE0-B12F-CBC007E4EA40}" type="parTrans" cxnId="{29CBD5C8-9A9E-417F-ABD3-EDD59ED8DC82}">
      <dgm:prSet/>
      <dgm:spPr/>
      <dgm:t>
        <a:bodyPr/>
        <a:lstStyle/>
        <a:p>
          <a:endParaRPr lang="en-IN"/>
        </a:p>
      </dgm:t>
    </dgm:pt>
    <dgm:pt modelId="{3246DECF-CAA2-484E-9142-47677649A0A0}" type="sibTrans" cxnId="{29CBD5C8-9A9E-417F-ABD3-EDD59ED8DC82}">
      <dgm:prSet/>
      <dgm:spPr/>
      <dgm:t>
        <a:bodyPr/>
        <a:lstStyle/>
        <a:p>
          <a:endParaRPr lang="en-IN"/>
        </a:p>
      </dgm:t>
    </dgm:pt>
    <dgm:pt modelId="{7C136F30-2D17-4462-A443-1B39E7E42331}">
      <dgm:prSet/>
      <dgm:spPr/>
      <dgm:t>
        <a:bodyPr/>
        <a:lstStyle/>
        <a:p>
          <a:pPr>
            <a:lnSpc>
              <a:spcPct val="100000"/>
            </a:lnSpc>
          </a:pPr>
          <a:r>
            <a:rPr lang="en-IN"/>
            <a:t>Identify activities that align with travelers' interests and budget to enhance the overall experience.</a:t>
          </a:r>
        </a:p>
      </dgm:t>
    </dgm:pt>
    <dgm:pt modelId="{47648975-0053-4C93-915F-689DB1F4B9C5}" type="parTrans" cxnId="{CE955CCC-F064-4EA6-894F-79B7FA9E602A}">
      <dgm:prSet/>
      <dgm:spPr/>
      <dgm:t>
        <a:bodyPr/>
        <a:lstStyle/>
        <a:p>
          <a:endParaRPr lang="en-IN"/>
        </a:p>
      </dgm:t>
    </dgm:pt>
    <dgm:pt modelId="{C13B0FF4-F267-4365-9B9A-0DAAB64713B2}" type="sibTrans" cxnId="{CE955CCC-F064-4EA6-894F-79B7FA9E602A}">
      <dgm:prSet/>
      <dgm:spPr/>
      <dgm:t>
        <a:bodyPr/>
        <a:lstStyle/>
        <a:p>
          <a:endParaRPr lang="en-IN"/>
        </a:p>
      </dgm:t>
    </dgm:pt>
    <dgm:pt modelId="{C6BC8A1E-4984-4933-BA7D-AD4E4BDF82CC}" type="pres">
      <dgm:prSet presAssocID="{505FA4DA-5916-48A7-A25C-0A4929997D39}" presName="Root" presStyleCnt="0">
        <dgm:presLayoutVars>
          <dgm:dir/>
          <dgm:resizeHandles val="exact"/>
        </dgm:presLayoutVars>
      </dgm:prSet>
      <dgm:spPr/>
    </dgm:pt>
    <dgm:pt modelId="{BA0715EB-A70C-4111-98E3-AD90F975F204}" type="pres">
      <dgm:prSet presAssocID="{6F0D8CC2-2BA7-479A-9519-09E5863C7A4B}" presName="Composite" presStyleCnt="0"/>
      <dgm:spPr/>
    </dgm:pt>
    <dgm:pt modelId="{74FAB007-1DB0-4986-A24A-3B7AC56C606F}" type="pres">
      <dgm:prSet presAssocID="{6F0D8CC2-2BA7-479A-9519-09E5863C7A4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189" r="7808" b="-4"/>
          <a:stretch/>
        </a:blipFill>
      </dgm:spPr>
      <dgm:extLst>
        <a:ext uri="{E40237B7-FDA0-4F09-8148-C483321AD2D9}">
          <dgm14:cNvPr xmlns:dgm14="http://schemas.microsoft.com/office/drawing/2010/diagram" id="0" name="" descr="Similar Images of travel, destination, airport, hotel, vacation, tourist:"/>
        </a:ext>
      </dgm:extLst>
    </dgm:pt>
    <dgm:pt modelId="{91244495-7AE2-4E37-BCEF-E317BDE5B848}" type="pres">
      <dgm:prSet presAssocID="{6F0D8CC2-2BA7-479A-9519-09E5863C7A4B}" presName="Subtitle" presStyleLbl="revTx" presStyleIdx="0" presStyleCnt="6">
        <dgm:presLayoutVars>
          <dgm:chMax val="0"/>
          <dgm:bulletEnabled/>
        </dgm:presLayoutVars>
      </dgm:prSet>
      <dgm:spPr/>
    </dgm:pt>
    <dgm:pt modelId="{7BE423AA-FE27-4E00-8B4F-8F6C9990B792}" type="pres">
      <dgm:prSet presAssocID="{6F0D8CC2-2BA7-479A-9519-09E5863C7A4B}" presName="Description" presStyleLbl="revTx" presStyleIdx="1" presStyleCnt="6">
        <dgm:presLayoutVars>
          <dgm:bulletEnabled/>
        </dgm:presLayoutVars>
      </dgm:prSet>
      <dgm:spPr/>
    </dgm:pt>
    <dgm:pt modelId="{394F636B-FAAF-40AB-B7FA-269C393D70A8}" type="pres">
      <dgm:prSet presAssocID="{B06BA42F-1674-4034-8CD4-1EAED24910C1}" presName="sibTrans" presStyleLbl="sibTrans2D1" presStyleIdx="0" presStyleCnt="0"/>
      <dgm:spPr/>
    </dgm:pt>
    <dgm:pt modelId="{0DDCFBC8-05E7-4E7B-8B12-CE4663DE03D2}" type="pres">
      <dgm:prSet presAssocID="{09526561-FE34-4E73-A1CA-CD8D1C8502AA}" presName="Composite" presStyleCnt="0"/>
      <dgm:spPr/>
    </dgm:pt>
    <dgm:pt modelId="{03E80730-DCAE-4A60-A633-F3278DFD673C}" type="pres">
      <dgm:prSet presAssocID="{09526561-FE34-4E73-A1CA-CD8D1C8502A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6311" r="16942" b="4"/>
          <a:stretch/>
        </a:blipFill>
      </dgm:spPr>
      <dgm:extLst>
        <a:ext uri="{E40237B7-FDA0-4F09-8148-C483321AD2D9}">
          <dgm14:cNvPr xmlns:dgm14="http://schemas.microsoft.com/office/drawing/2010/diagram" id="0" name="" descr="Arl"/>
        </a:ext>
      </dgm:extLst>
    </dgm:pt>
    <dgm:pt modelId="{DD73680C-9C74-4639-ACC8-609116D23A0C}" type="pres">
      <dgm:prSet presAssocID="{09526561-FE34-4E73-A1CA-CD8D1C8502AA}" presName="Subtitle" presStyleLbl="revTx" presStyleIdx="2" presStyleCnt="6">
        <dgm:presLayoutVars>
          <dgm:chMax val="0"/>
          <dgm:bulletEnabled/>
        </dgm:presLayoutVars>
      </dgm:prSet>
      <dgm:spPr/>
    </dgm:pt>
    <dgm:pt modelId="{3E24FF29-5EB7-4DD2-823A-11C574ADACD1}" type="pres">
      <dgm:prSet presAssocID="{09526561-FE34-4E73-A1CA-CD8D1C8502AA}" presName="Description" presStyleLbl="revTx" presStyleIdx="3" presStyleCnt="6">
        <dgm:presLayoutVars>
          <dgm:bulletEnabled/>
        </dgm:presLayoutVars>
      </dgm:prSet>
      <dgm:spPr/>
    </dgm:pt>
    <dgm:pt modelId="{4F5BE72C-745D-465A-843F-237C10E0EA0E}" type="pres">
      <dgm:prSet presAssocID="{38850A97-C127-4E83-B1EE-8B8DC5D1541E}" presName="sibTrans" presStyleLbl="sibTrans2D1" presStyleIdx="0" presStyleCnt="0"/>
      <dgm:spPr/>
    </dgm:pt>
    <dgm:pt modelId="{C9A53CB6-FABF-4F55-88A7-82B1AC4BC97C}" type="pres">
      <dgm:prSet presAssocID="{E7FBDD67-F879-4E76-A544-E1C1D64D2726}" presName="Composite" presStyleCnt="0"/>
      <dgm:spPr/>
    </dgm:pt>
    <dgm:pt modelId="{22E3A13B-4F12-4EE7-9E35-F1C570ADCB7F}" type="pres">
      <dgm:prSet presAssocID="{E7FBDD67-F879-4E76-A544-E1C1D64D2726}"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9135" r="24361" b="-6"/>
          <a:stretch/>
        </a:blipFill>
      </dgm:spPr>
      <dgm:extLst>
        <a:ext uri="{E40237B7-FDA0-4F09-8148-C483321AD2D9}">
          <dgm14:cNvPr xmlns:dgm14="http://schemas.microsoft.com/office/drawing/2010/diagram" id="0" name="" descr="Businessman with backpack and laptop and phone at  waterfall  the forest."/>
        </a:ext>
      </dgm:extLst>
    </dgm:pt>
    <dgm:pt modelId="{FEA910E4-C8D7-4010-8767-CFA9188AFF01}" type="pres">
      <dgm:prSet presAssocID="{E7FBDD67-F879-4E76-A544-E1C1D64D2726}" presName="Subtitle" presStyleLbl="revTx" presStyleIdx="4" presStyleCnt="6">
        <dgm:presLayoutVars>
          <dgm:chMax val="0"/>
          <dgm:bulletEnabled/>
        </dgm:presLayoutVars>
      </dgm:prSet>
      <dgm:spPr/>
    </dgm:pt>
    <dgm:pt modelId="{2C748F04-2FAD-4877-9754-5D3FDE3ADEA4}" type="pres">
      <dgm:prSet presAssocID="{E7FBDD67-F879-4E76-A544-E1C1D64D2726}" presName="Description" presStyleLbl="revTx" presStyleIdx="5" presStyleCnt="6">
        <dgm:presLayoutVars>
          <dgm:bulletEnabled/>
        </dgm:presLayoutVars>
      </dgm:prSet>
      <dgm:spPr/>
    </dgm:pt>
  </dgm:ptLst>
  <dgm:cxnLst>
    <dgm:cxn modelId="{CF7E2902-AD04-4BC2-9670-3E779C4220F3}" type="presOf" srcId="{B06BA42F-1674-4034-8CD4-1EAED24910C1}" destId="{394F636B-FAAF-40AB-B7FA-269C393D70A8}" srcOrd="0" destOrd="0" presId="urn:microsoft.com/office/officeart/2024/3/layout/verticalVisualTextBlock1"/>
    <dgm:cxn modelId="{64F63F17-7AF5-407F-B86E-5E85C84B824B}" type="presOf" srcId="{7C136F30-2D17-4462-A443-1B39E7E42331}" destId="{2C748F04-2FAD-4877-9754-5D3FDE3ADEA4}" srcOrd="0" destOrd="0" presId="urn:microsoft.com/office/officeart/2024/3/layout/verticalVisualTextBlock1"/>
    <dgm:cxn modelId="{83212635-B09E-4A73-8FED-5ADD91D2675F}" srcId="{505FA4DA-5916-48A7-A25C-0A4929997D39}" destId="{6F0D8CC2-2BA7-479A-9519-09E5863C7A4B}" srcOrd="0" destOrd="0" parTransId="{0DAE83AE-19B3-4324-82EA-894705C37423}" sibTransId="{B06BA42F-1674-4034-8CD4-1EAED24910C1}"/>
    <dgm:cxn modelId="{BCF6ED37-4662-495E-ACF1-AFDAAA10DF94}" srcId="{505FA4DA-5916-48A7-A25C-0A4929997D39}" destId="{09526561-FE34-4E73-A1CA-CD8D1C8502AA}" srcOrd="1" destOrd="0" parTransId="{7C88C514-F5C0-47FA-AB61-72F3ACBB7C60}" sibTransId="{38850A97-C127-4E83-B1EE-8B8DC5D1541E}"/>
    <dgm:cxn modelId="{65DF903E-8D88-4600-A230-B4FF68E269E9}" type="presOf" srcId="{E7FBDD67-F879-4E76-A544-E1C1D64D2726}" destId="{FEA910E4-C8D7-4010-8767-CFA9188AFF01}" srcOrd="0" destOrd="0" presId="urn:microsoft.com/office/officeart/2024/3/layout/verticalVisualTextBlock1"/>
    <dgm:cxn modelId="{5D194978-2EFA-462C-A5B4-D8C59DF8BA51}" srcId="{09526561-FE34-4E73-A1CA-CD8D1C8502AA}" destId="{18F42F62-0490-4337-AF31-1271A9F9D482}" srcOrd="0" destOrd="0" parTransId="{0C47C188-01B4-4C02-8AF4-5B81532F8EA3}" sibTransId="{62E6B21D-F4A6-4EB8-A74F-95D8CCA8DF9F}"/>
    <dgm:cxn modelId="{9629D796-FC78-4FB9-8DF7-3A31323DEF8D}" type="presOf" srcId="{38850A97-C127-4E83-B1EE-8B8DC5D1541E}" destId="{4F5BE72C-745D-465A-843F-237C10E0EA0E}" srcOrd="0" destOrd="0" presId="urn:microsoft.com/office/officeart/2024/3/layout/verticalVisualTextBlock1"/>
    <dgm:cxn modelId="{A80039B8-C988-4D61-9C5D-A2A7F3E48066}" type="presOf" srcId="{09526561-FE34-4E73-A1CA-CD8D1C8502AA}" destId="{DD73680C-9C74-4639-ACC8-609116D23A0C}" srcOrd="0" destOrd="0" presId="urn:microsoft.com/office/officeart/2024/3/layout/verticalVisualTextBlock1"/>
    <dgm:cxn modelId="{29CBD5C8-9A9E-417F-ABD3-EDD59ED8DC82}" srcId="{505FA4DA-5916-48A7-A25C-0A4929997D39}" destId="{E7FBDD67-F879-4E76-A544-E1C1D64D2726}" srcOrd="2" destOrd="0" parTransId="{6BC1F012-663C-4BE0-B12F-CBC007E4EA40}" sibTransId="{3246DECF-CAA2-484E-9142-47677649A0A0}"/>
    <dgm:cxn modelId="{19FC1FCB-7CAB-4026-A009-EC6184700363}" srcId="{6F0D8CC2-2BA7-479A-9519-09E5863C7A4B}" destId="{B43EB5EA-0A88-4D9C-ADB3-93D3A0EDB0AA}" srcOrd="0" destOrd="0" parTransId="{B5A20684-AEF0-4EA3-B2F0-4730C4EEF3FC}" sibTransId="{A28869E5-97DA-49E0-A263-4C1A548FA967}"/>
    <dgm:cxn modelId="{CE955CCC-F064-4EA6-894F-79B7FA9E602A}" srcId="{E7FBDD67-F879-4E76-A544-E1C1D64D2726}" destId="{7C136F30-2D17-4462-A443-1B39E7E42331}" srcOrd="0" destOrd="0" parTransId="{47648975-0053-4C93-915F-689DB1F4B9C5}" sibTransId="{C13B0FF4-F267-4365-9B9A-0DAAB64713B2}"/>
    <dgm:cxn modelId="{C05CD8E1-1711-48C0-9992-DDA3FA567C81}" type="presOf" srcId="{505FA4DA-5916-48A7-A25C-0A4929997D39}" destId="{C6BC8A1E-4984-4933-BA7D-AD4E4BDF82CC}" srcOrd="0" destOrd="0" presId="urn:microsoft.com/office/officeart/2024/3/layout/verticalVisualTextBlock1"/>
    <dgm:cxn modelId="{3A4CA7F0-E989-4D1B-8C9E-EB5165EEECDD}" type="presOf" srcId="{B43EB5EA-0A88-4D9C-ADB3-93D3A0EDB0AA}" destId="{7BE423AA-FE27-4E00-8B4F-8F6C9990B792}" srcOrd="0" destOrd="0" presId="urn:microsoft.com/office/officeart/2024/3/layout/verticalVisualTextBlock1"/>
    <dgm:cxn modelId="{9D9483F4-17DC-42D4-A8F6-812F37B14B0E}" type="presOf" srcId="{6F0D8CC2-2BA7-479A-9519-09E5863C7A4B}" destId="{91244495-7AE2-4E37-BCEF-E317BDE5B848}" srcOrd="0" destOrd="0" presId="urn:microsoft.com/office/officeart/2024/3/layout/verticalVisualTextBlock1"/>
    <dgm:cxn modelId="{ABEE6CF7-CE35-4121-9448-7DCA2A078C32}" type="presOf" srcId="{18F42F62-0490-4337-AF31-1271A9F9D482}" destId="{3E24FF29-5EB7-4DD2-823A-11C574ADACD1}" srcOrd="0" destOrd="0" presId="urn:microsoft.com/office/officeart/2024/3/layout/verticalVisualTextBlock1"/>
    <dgm:cxn modelId="{8037E60A-861D-4434-93BC-50B2DCDEC238}" type="presParOf" srcId="{C6BC8A1E-4984-4933-BA7D-AD4E4BDF82CC}" destId="{BA0715EB-A70C-4111-98E3-AD90F975F204}" srcOrd="0" destOrd="0" presId="urn:microsoft.com/office/officeart/2024/3/layout/verticalVisualTextBlock1"/>
    <dgm:cxn modelId="{C06C8AC5-65BD-4A6A-AEE1-4B4D4DD5C1EF}" type="presParOf" srcId="{BA0715EB-A70C-4111-98E3-AD90F975F204}" destId="{74FAB007-1DB0-4986-A24A-3B7AC56C606F}" srcOrd="0" destOrd="0" presId="urn:microsoft.com/office/officeart/2024/3/layout/verticalVisualTextBlock1"/>
    <dgm:cxn modelId="{252181A8-FA3A-4200-A226-33041693FFF4}" type="presParOf" srcId="{BA0715EB-A70C-4111-98E3-AD90F975F204}" destId="{91244495-7AE2-4E37-BCEF-E317BDE5B848}" srcOrd="1" destOrd="0" presId="urn:microsoft.com/office/officeart/2024/3/layout/verticalVisualTextBlock1"/>
    <dgm:cxn modelId="{8DA552AD-795D-47AD-B68A-2EEBD71EAB32}" type="presParOf" srcId="{BA0715EB-A70C-4111-98E3-AD90F975F204}" destId="{7BE423AA-FE27-4E00-8B4F-8F6C9990B792}" srcOrd="2" destOrd="0" presId="urn:microsoft.com/office/officeart/2024/3/layout/verticalVisualTextBlock1"/>
    <dgm:cxn modelId="{51691852-98AC-48C9-83B4-72353EC52984}" type="presParOf" srcId="{C6BC8A1E-4984-4933-BA7D-AD4E4BDF82CC}" destId="{394F636B-FAAF-40AB-B7FA-269C393D70A8}" srcOrd="1" destOrd="0" presId="urn:microsoft.com/office/officeart/2024/3/layout/verticalVisualTextBlock1"/>
    <dgm:cxn modelId="{84350A80-49B9-4D29-B78F-7C3A8DEE479A}" type="presParOf" srcId="{C6BC8A1E-4984-4933-BA7D-AD4E4BDF82CC}" destId="{0DDCFBC8-05E7-4E7B-8B12-CE4663DE03D2}" srcOrd="2" destOrd="0" presId="urn:microsoft.com/office/officeart/2024/3/layout/verticalVisualTextBlock1"/>
    <dgm:cxn modelId="{31795624-FFE1-49DF-9405-1B3DA38429B9}" type="presParOf" srcId="{0DDCFBC8-05E7-4E7B-8B12-CE4663DE03D2}" destId="{03E80730-DCAE-4A60-A633-F3278DFD673C}" srcOrd="0" destOrd="0" presId="urn:microsoft.com/office/officeart/2024/3/layout/verticalVisualTextBlock1"/>
    <dgm:cxn modelId="{F4923AE8-B4F6-4617-BBFA-52C763F40B18}" type="presParOf" srcId="{0DDCFBC8-05E7-4E7B-8B12-CE4663DE03D2}" destId="{DD73680C-9C74-4639-ACC8-609116D23A0C}" srcOrd="1" destOrd="0" presId="urn:microsoft.com/office/officeart/2024/3/layout/verticalVisualTextBlock1"/>
    <dgm:cxn modelId="{A2278FF9-B300-4215-A88A-416A54B8AF59}" type="presParOf" srcId="{0DDCFBC8-05E7-4E7B-8B12-CE4663DE03D2}" destId="{3E24FF29-5EB7-4DD2-823A-11C574ADACD1}" srcOrd="2" destOrd="0" presId="urn:microsoft.com/office/officeart/2024/3/layout/verticalVisualTextBlock1"/>
    <dgm:cxn modelId="{5A58CE69-A0DA-43CF-8C12-4736EFB2E06F}" type="presParOf" srcId="{C6BC8A1E-4984-4933-BA7D-AD4E4BDF82CC}" destId="{4F5BE72C-745D-465A-843F-237C10E0EA0E}" srcOrd="3" destOrd="0" presId="urn:microsoft.com/office/officeart/2024/3/layout/verticalVisualTextBlock1"/>
    <dgm:cxn modelId="{E7F6559C-3C23-4266-9892-56893A66B11C}" type="presParOf" srcId="{C6BC8A1E-4984-4933-BA7D-AD4E4BDF82CC}" destId="{C9A53CB6-FABF-4F55-88A7-82B1AC4BC97C}" srcOrd="4" destOrd="0" presId="urn:microsoft.com/office/officeart/2024/3/layout/verticalVisualTextBlock1"/>
    <dgm:cxn modelId="{53BC6E2F-2AFF-4D4A-B4A5-CDB36FD828A8}" type="presParOf" srcId="{C9A53CB6-FABF-4F55-88A7-82B1AC4BC97C}" destId="{22E3A13B-4F12-4EE7-9E35-F1C570ADCB7F}" srcOrd="0" destOrd="0" presId="urn:microsoft.com/office/officeart/2024/3/layout/verticalVisualTextBlock1"/>
    <dgm:cxn modelId="{D5D819CC-0D9D-4EFC-8090-06406F990206}" type="presParOf" srcId="{C9A53CB6-FABF-4F55-88A7-82B1AC4BC97C}" destId="{FEA910E4-C8D7-4010-8767-CFA9188AFF01}" srcOrd="1" destOrd="0" presId="urn:microsoft.com/office/officeart/2024/3/layout/verticalVisualTextBlock1"/>
    <dgm:cxn modelId="{2A902E4D-2419-4186-985F-14BA080E70E7}" type="presParOf" srcId="{C9A53CB6-FABF-4F55-88A7-82B1AC4BC97C}" destId="{2C748F04-2FAD-4877-9754-5D3FDE3ADEA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8F3235-4A89-42AC-B1CA-C64B98C3765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70327289-A659-423A-86A3-878EDD59A85E}">
      <dgm:prSet/>
      <dgm:spPr/>
      <dgm:t>
        <a:bodyPr/>
        <a:lstStyle/>
        <a:p>
          <a:pPr>
            <a:lnSpc>
              <a:spcPct val="100000"/>
            </a:lnSpc>
            <a:defRPr b="1"/>
          </a:pPr>
          <a:r>
            <a:rPr lang="en-US"/>
            <a:t>Importance of SDLC</a:t>
          </a:r>
        </a:p>
      </dgm:t>
    </dgm:pt>
    <dgm:pt modelId="{995F53BD-4B45-40F8-8BC8-E8A38B9EBBE0}" type="parTrans" cxnId="{83972D6B-2F73-4F88-B64D-CA63D6FD79BF}">
      <dgm:prSet/>
      <dgm:spPr/>
      <dgm:t>
        <a:bodyPr/>
        <a:lstStyle/>
        <a:p>
          <a:endParaRPr lang="en-US"/>
        </a:p>
      </dgm:t>
    </dgm:pt>
    <dgm:pt modelId="{F8F67895-26D1-44C6-9FA0-B9C95651436E}" type="sibTrans" cxnId="{83972D6B-2F73-4F88-B64D-CA63D6FD79BF}">
      <dgm:prSet/>
      <dgm:spPr/>
      <dgm:t>
        <a:bodyPr/>
        <a:lstStyle/>
        <a:p>
          <a:pPr>
            <a:lnSpc>
              <a:spcPct val="100000"/>
            </a:lnSpc>
            <a:defRPr b="1"/>
          </a:pPr>
          <a:endParaRPr lang="en-US"/>
        </a:p>
      </dgm:t>
    </dgm:pt>
    <dgm:pt modelId="{B65514E3-7873-45D5-A32B-952A2BF08D54}">
      <dgm:prSet/>
      <dgm:spPr/>
      <dgm:t>
        <a:bodyPr/>
        <a:lstStyle/>
        <a:p>
          <a:pPr>
            <a:lnSpc>
              <a:spcPct val="100000"/>
            </a:lnSpc>
          </a:pPr>
          <a:r>
            <a:rPr lang="en-US"/>
            <a:t>Understanding the Software Development Life Cycle is crucial for non-technical personnel to enhance collaboration and communication.</a:t>
          </a:r>
        </a:p>
      </dgm:t>
    </dgm:pt>
    <dgm:pt modelId="{D9417F00-2B3A-4E14-ABF2-ECC5C618C63A}" type="parTrans" cxnId="{7DF0450C-95E8-4EFF-BA4C-A3E92FCC40C5}">
      <dgm:prSet/>
      <dgm:spPr/>
      <dgm:t>
        <a:bodyPr/>
        <a:lstStyle/>
        <a:p>
          <a:endParaRPr lang="en-US"/>
        </a:p>
      </dgm:t>
    </dgm:pt>
    <dgm:pt modelId="{2A50A44D-8BE3-47AA-9294-F18EA45B686B}" type="sibTrans" cxnId="{7DF0450C-95E8-4EFF-BA4C-A3E92FCC40C5}">
      <dgm:prSet/>
      <dgm:spPr/>
      <dgm:t>
        <a:bodyPr/>
        <a:lstStyle/>
        <a:p>
          <a:endParaRPr lang="en-US"/>
        </a:p>
      </dgm:t>
    </dgm:pt>
    <dgm:pt modelId="{6F61EBF4-0748-423C-B44D-AEB74A7376F6}">
      <dgm:prSet/>
      <dgm:spPr/>
      <dgm:t>
        <a:bodyPr/>
        <a:lstStyle/>
        <a:p>
          <a:pPr>
            <a:lnSpc>
              <a:spcPct val="100000"/>
            </a:lnSpc>
            <a:defRPr b="1"/>
          </a:pPr>
          <a:r>
            <a:rPr lang="en-US"/>
            <a:t>Facilitating Collaboration</a:t>
          </a:r>
        </a:p>
      </dgm:t>
    </dgm:pt>
    <dgm:pt modelId="{1CF0C35A-3B73-4380-A1ED-25CF772E8645}" type="parTrans" cxnId="{6300F625-5480-40B0-90B6-97C6539B86B9}">
      <dgm:prSet/>
      <dgm:spPr/>
      <dgm:t>
        <a:bodyPr/>
        <a:lstStyle/>
        <a:p>
          <a:endParaRPr lang="en-US"/>
        </a:p>
      </dgm:t>
    </dgm:pt>
    <dgm:pt modelId="{7618559B-81FA-4326-98A4-293C7D3361EF}" type="sibTrans" cxnId="{6300F625-5480-40B0-90B6-97C6539B86B9}">
      <dgm:prSet/>
      <dgm:spPr/>
      <dgm:t>
        <a:bodyPr/>
        <a:lstStyle/>
        <a:p>
          <a:pPr>
            <a:lnSpc>
              <a:spcPct val="100000"/>
            </a:lnSpc>
            <a:defRPr b="1"/>
          </a:pPr>
          <a:endParaRPr lang="en-US"/>
        </a:p>
      </dgm:t>
    </dgm:pt>
    <dgm:pt modelId="{AA3F8F9B-10E3-42DD-846F-0D925273F800}">
      <dgm:prSet/>
      <dgm:spPr/>
      <dgm:t>
        <a:bodyPr/>
        <a:lstStyle/>
        <a:p>
          <a:pPr>
            <a:lnSpc>
              <a:spcPct val="100000"/>
            </a:lnSpc>
          </a:pPr>
          <a:r>
            <a:rPr lang="en-US"/>
            <a:t>Effective collaboration leads to improved project outcomes and ensures that all team members are aligned in their goals.</a:t>
          </a:r>
        </a:p>
      </dgm:t>
    </dgm:pt>
    <dgm:pt modelId="{6FF69485-6B7C-476D-ADAE-3A9745A025AF}" type="parTrans" cxnId="{217AD41F-DC04-4BBE-92E1-2DC6003640F7}">
      <dgm:prSet/>
      <dgm:spPr/>
      <dgm:t>
        <a:bodyPr/>
        <a:lstStyle/>
        <a:p>
          <a:endParaRPr lang="en-US"/>
        </a:p>
      </dgm:t>
    </dgm:pt>
    <dgm:pt modelId="{CE2DC546-3AB2-483F-AF27-1AEC0AF8A50E}" type="sibTrans" cxnId="{217AD41F-DC04-4BBE-92E1-2DC6003640F7}">
      <dgm:prSet/>
      <dgm:spPr/>
      <dgm:t>
        <a:bodyPr/>
        <a:lstStyle/>
        <a:p>
          <a:endParaRPr lang="en-US"/>
        </a:p>
      </dgm:t>
    </dgm:pt>
    <dgm:pt modelId="{F065F505-1FC1-430C-9CF3-35BF30B602C1}">
      <dgm:prSet/>
      <dgm:spPr/>
      <dgm:t>
        <a:bodyPr/>
        <a:lstStyle/>
        <a:p>
          <a:pPr>
            <a:lnSpc>
              <a:spcPct val="100000"/>
            </a:lnSpc>
            <a:defRPr b="1"/>
          </a:pPr>
          <a:r>
            <a:rPr lang="en-US"/>
            <a:t>Relatable Examples</a:t>
          </a:r>
        </a:p>
      </dgm:t>
    </dgm:pt>
    <dgm:pt modelId="{F60D5B8D-85CF-4C0E-AA21-5C014B1ACF23}" type="parTrans" cxnId="{D3A23408-E5AD-4A9B-B828-77B93D487C5D}">
      <dgm:prSet/>
      <dgm:spPr/>
      <dgm:t>
        <a:bodyPr/>
        <a:lstStyle/>
        <a:p>
          <a:endParaRPr lang="en-US"/>
        </a:p>
      </dgm:t>
    </dgm:pt>
    <dgm:pt modelId="{225FCA56-AA82-4CD6-A22D-99ABAA9C3622}" type="sibTrans" cxnId="{D3A23408-E5AD-4A9B-B828-77B93D487C5D}">
      <dgm:prSet/>
      <dgm:spPr/>
      <dgm:t>
        <a:bodyPr/>
        <a:lstStyle/>
        <a:p>
          <a:endParaRPr lang="en-US"/>
        </a:p>
      </dgm:t>
    </dgm:pt>
    <dgm:pt modelId="{CB395009-44AB-447F-85B3-AE57C269E510}">
      <dgm:prSet/>
      <dgm:spPr/>
      <dgm:t>
        <a:bodyPr/>
        <a:lstStyle/>
        <a:p>
          <a:pPr>
            <a:lnSpc>
              <a:spcPct val="100000"/>
            </a:lnSpc>
          </a:pPr>
          <a:r>
            <a:rPr lang="en-US"/>
            <a:t>Using everyday examples, like vacation planning, helps illustrate the principles of SDLC in familiar contexts.</a:t>
          </a:r>
        </a:p>
      </dgm:t>
    </dgm:pt>
    <dgm:pt modelId="{6CF0CECD-6B12-40F9-BA6B-4934ED34B6AB}" type="parTrans" cxnId="{2F71809C-0BBB-44E1-90A0-6F4487FA2C32}">
      <dgm:prSet/>
      <dgm:spPr/>
      <dgm:t>
        <a:bodyPr/>
        <a:lstStyle/>
        <a:p>
          <a:endParaRPr lang="en-US"/>
        </a:p>
      </dgm:t>
    </dgm:pt>
    <dgm:pt modelId="{147843A7-B51B-437D-9BD4-B987F591A8DF}" type="sibTrans" cxnId="{2F71809C-0BBB-44E1-90A0-6F4487FA2C32}">
      <dgm:prSet/>
      <dgm:spPr/>
      <dgm:t>
        <a:bodyPr/>
        <a:lstStyle/>
        <a:p>
          <a:endParaRPr lang="en-US"/>
        </a:p>
      </dgm:t>
    </dgm:pt>
    <dgm:pt modelId="{433DD507-011C-4859-B655-91D95B9F5D4F}" type="pres">
      <dgm:prSet presAssocID="{A58F3235-4A89-42AC-B1CA-C64B98C3765F}" presName="Name0" presStyleCnt="0">
        <dgm:presLayoutVars>
          <dgm:dir/>
          <dgm:resizeHandles val="exact"/>
        </dgm:presLayoutVars>
      </dgm:prSet>
      <dgm:spPr/>
    </dgm:pt>
    <dgm:pt modelId="{0B97CC43-9569-4032-BE5C-C11B9CB4A6D7}" type="pres">
      <dgm:prSet presAssocID="{70327289-A659-423A-86A3-878EDD59A85E}" presName="compNode" presStyleCnt="0"/>
      <dgm:spPr/>
    </dgm:pt>
    <dgm:pt modelId="{7A6ACD8A-13AB-49A1-AE0E-B6254662B2A2}" type="pres">
      <dgm:prSet presAssocID="{70327289-A659-423A-86A3-878EDD59A85E}" presName="pictRect" presStyleLbl="revTx" presStyleIdx="0" presStyleCnt="6">
        <dgm:presLayoutVars>
          <dgm:chMax val="0"/>
          <dgm:bulletEnabled/>
        </dgm:presLayoutVars>
      </dgm:prSet>
      <dgm:spPr/>
    </dgm:pt>
    <dgm:pt modelId="{8D094404-195A-4A4A-A9EE-3C2E93381F87}" type="pres">
      <dgm:prSet presAssocID="{70327289-A659-423A-86A3-878EDD59A85E}" presName="textRect" presStyleLbl="revTx" presStyleIdx="1" presStyleCnt="6">
        <dgm:presLayoutVars>
          <dgm:bulletEnabled/>
        </dgm:presLayoutVars>
      </dgm:prSet>
      <dgm:spPr/>
    </dgm:pt>
    <dgm:pt modelId="{D31611C7-D44B-4FD6-8B7A-A9F898067B57}" type="pres">
      <dgm:prSet presAssocID="{F8F67895-26D1-44C6-9FA0-B9C95651436E}" presName="sibTrans" presStyleLbl="sibTrans2D1" presStyleIdx="0" presStyleCnt="0"/>
      <dgm:spPr/>
    </dgm:pt>
    <dgm:pt modelId="{610BEC25-B569-44B4-9FF7-23A72EB1843D}" type="pres">
      <dgm:prSet presAssocID="{6F61EBF4-0748-423C-B44D-AEB74A7376F6}" presName="compNode" presStyleCnt="0"/>
      <dgm:spPr/>
    </dgm:pt>
    <dgm:pt modelId="{63433B4F-5C62-4BA7-8CBD-8FAAE0052DA4}" type="pres">
      <dgm:prSet presAssocID="{6F61EBF4-0748-423C-B44D-AEB74A7376F6}" presName="pictRect" presStyleLbl="revTx" presStyleIdx="2" presStyleCnt="6">
        <dgm:presLayoutVars>
          <dgm:chMax val="0"/>
          <dgm:bulletEnabled/>
        </dgm:presLayoutVars>
      </dgm:prSet>
      <dgm:spPr/>
    </dgm:pt>
    <dgm:pt modelId="{7B68D561-8C7E-474C-B989-8FBD11250753}" type="pres">
      <dgm:prSet presAssocID="{6F61EBF4-0748-423C-B44D-AEB74A7376F6}" presName="textRect" presStyleLbl="revTx" presStyleIdx="3" presStyleCnt="6">
        <dgm:presLayoutVars>
          <dgm:bulletEnabled/>
        </dgm:presLayoutVars>
      </dgm:prSet>
      <dgm:spPr/>
    </dgm:pt>
    <dgm:pt modelId="{2E1690A8-371F-4B32-B4A1-B2F7369CEA54}" type="pres">
      <dgm:prSet presAssocID="{7618559B-81FA-4326-98A4-293C7D3361EF}" presName="sibTrans" presStyleLbl="sibTrans2D1" presStyleIdx="0" presStyleCnt="0"/>
      <dgm:spPr/>
    </dgm:pt>
    <dgm:pt modelId="{232E20A1-D4E3-418B-8265-6E8A558FC8B4}" type="pres">
      <dgm:prSet presAssocID="{F065F505-1FC1-430C-9CF3-35BF30B602C1}" presName="compNode" presStyleCnt="0"/>
      <dgm:spPr/>
    </dgm:pt>
    <dgm:pt modelId="{F2193496-C72A-4336-8C93-087EC71C3EDE}" type="pres">
      <dgm:prSet presAssocID="{F065F505-1FC1-430C-9CF3-35BF30B602C1}" presName="pictRect" presStyleLbl="revTx" presStyleIdx="4" presStyleCnt="6">
        <dgm:presLayoutVars>
          <dgm:chMax val="0"/>
          <dgm:bulletEnabled/>
        </dgm:presLayoutVars>
      </dgm:prSet>
      <dgm:spPr/>
    </dgm:pt>
    <dgm:pt modelId="{EDCBD4D5-D82F-442A-9658-0FDE9A9A3694}" type="pres">
      <dgm:prSet presAssocID="{F065F505-1FC1-430C-9CF3-35BF30B602C1}" presName="textRect" presStyleLbl="revTx" presStyleIdx="5" presStyleCnt="6">
        <dgm:presLayoutVars>
          <dgm:bulletEnabled/>
        </dgm:presLayoutVars>
      </dgm:prSet>
      <dgm:spPr/>
    </dgm:pt>
  </dgm:ptLst>
  <dgm:cxnLst>
    <dgm:cxn modelId="{D3A23408-E5AD-4A9B-B828-77B93D487C5D}" srcId="{A58F3235-4A89-42AC-B1CA-C64B98C3765F}" destId="{F065F505-1FC1-430C-9CF3-35BF30B602C1}" srcOrd="2" destOrd="0" parTransId="{F60D5B8D-85CF-4C0E-AA21-5C014B1ACF23}" sibTransId="{225FCA56-AA82-4CD6-A22D-99ABAA9C3622}"/>
    <dgm:cxn modelId="{7DF0450C-95E8-4EFF-BA4C-A3E92FCC40C5}" srcId="{70327289-A659-423A-86A3-878EDD59A85E}" destId="{B65514E3-7873-45D5-A32B-952A2BF08D54}" srcOrd="0" destOrd="0" parTransId="{D9417F00-2B3A-4E14-ABF2-ECC5C618C63A}" sibTransId="{2A50A44D-8BE3-47AA-9294-F18EA45B686B}"/>
    <dgm:cxn modelId="{217AD41F-DC04-4BBE-92E1-2DC6003640F7}" srcId="{6F61EBF4-0748-423C-B44D-AEB74A7376F6}" destId="{AA3F8F9B-10E3-42DD-846F-0D925273F800}" srcOrd="0" destOrd="0" parTransId="{6FF69485-6B7C-476D-ADAE-3A9745A025AF}" sibTransId="{CE2DC546-3AB2-483F-AF27-1AEC0AF8A50E}"/>
    <dgm:cxn modelId="{6300F625-5480-40B0-90B6-97C6539B86B9}" srcId="{A58F3235-4A89-42AC-B1CA-C64B98C3765F}" destId="{6F61EBF4-0748-423C-B44D-AEB74A7376F6}" srcOrd="1" destOrd="0" parTransId="{1CF0C35A-3B73-4380-A1ED-25CF772E8645}" sibTransId="{7618559B-81FA-4326-98A4-293C7D3361EF}"/>
    <dgm:cxn modelId="{D1B35126-F1CF-41FC-B6A0-252DF6AEC13B}" type="presOf" srcId="{70327289-A659-423A-86A3-878EDD59A85E}" destId="{7A6ACD8A-13AB-49A1-AE0E-B6254662B2A2}" srcOrd="0" destOrd="0" presId="urn:microsoft.com/office/officeart/2024/3/layout/hArchList1"/>
    <dgm:cxn modelId="{8AE4773F-6D45-42C3-A23D-06845C867DF0}" type="presOf" srcId="{AA3F8F9B-10E3-42DD-846F-0D925273F800}" destId="{7B68D561-8C7E-474C-B989-8FBD11250753}" srcOrd="0" destOrd="0" presId="urn:microsoft.com/office/officeart/2024/3/layout/hArchList1"/>
    <dgm:cxn modelId="{E0508463-996D-4F6E-A2BC-9EA10366205F}" type="presOf" srcId="{F8F67895-26D1-44C6-9FA0-B9C95651436E}" destId="{D31611C7-D44B-4FD6-8B7A-A9F898067B57}" srcOrd="0" destOrd="0" presId="urn:microsoft.com/office/officeart/2024/3/layout/hArchList1"/>
    <dgm:cxn modelId="{83972D6B-2F73-4F88-B64D-CA63D6FD79BF}" srcId="{A58F3235-4A89-42AC-B1CA-C64B98C3765F}" destId="{70327289-A659-423A-86A3-878EDD59A85E}" srcOrd="0" destOrd="0" parTransId="{995F53BD-4B45-40F8-8BC8-E8A38B9EBBE0}" sibTransId="{F8F67895-26D1-44C6-9FA0-B9C95651436E}"/>
    <dgm:cxn modelId="{413FD94B-1DF8-4AA0-A734-32D9BBC7A1E6}" type="presOf" srcId="{B65514E3-7873-45D5-A32B-952A2BF08D54}" destId="{8D094404-195A-4A4A-A9EE-3C2E93381F87}" srcOrd="0" destOrd="0" presId="urn:microsoft.com/office/officeart/2024/3/layout/hArchList1"/>
    <dgm:cxn modelId="{2E69278E-0E2F-4DD7-BBC2-12270EBC6704}" type="presOf" srcId="{F065F505-1FC1-430C-9CF3-35BF30B602C1}" destId="{F2193496-C72A-4336-8C93-087EC71C3EDE}" srcOrd="0" destOrd="0" presId="urn:microsoft.com/office/officeart/2024/3/layout/hArchList1"/>
    <dgm:cxn modelId="{0BD64297-E6E3-4C39-8D65-5C53DF37D139}" type="presOf" srcId="{A58F3235-4A89-42AC-B1CA-C64B98C3765F}" destId="{433DD507-011C-4859-B655-91D95B9F5D4F}" srcOrd="0" destOrd="0" presId="urn:microsoft.com/office/officeart/2024/3/layout/hArchList1"/>
    <dgm:cxn modelId="{2F71809C-0BBB-44E1-90A0-6F4487FA2C32}" srcId="{F065F505-1FC1-430C-9CF3-35BF30B602C1}" destId="{CB395009-44AB-447F-85B3-AE57C269E510}" srcOrd="0" destOrd="0" parTransId="{6CF0CECD-6B12-40F9-BA6B-4934ED34B6AB}" sibTransId="{147843A7-B51B-437D-9BD4-B987F591A8DF}"/>
    <dgm:cxn modelId="{D573CEAB-836C-46E7-954D-79D614CE7305}" type="presOf" srcId="{CB395009-44AB-447F-85B3-AE57C269E510}" destId="{EDCBD4D5-D82F-442A-9658-0FDE9A9A3694}" srcOrd="0" destOrd="0" presId="urn:microsoft.com/office/officeart/2024/3/layout/hArchList1"/>
    <dgm:cxn modelId="{D72187AF-8E6B-40E5-9AD5-AEBB9F3DF89C}" type="presOf" srcId="{6F61EBF4-0748-423C-B44D-AEB74A7376F6}" destId="{63433B4F-5C62-4BA7-8CBD-8FAAE0052DA4}" srcOrd="0" destOrd="0" presId="urn:microsoft.com/office/officeart/2024/3/layout/hArchList1"/>
    <dgm:cxn modelId="{C0AD43C8-81E8-4D06-9FE6-CC5B509A7899}" type="presOf" srcId="{7618559B-81FA-4326-98A4-293C7D3361EF}" destId="{2E1690A8-371F-4B32-B4A1-B2F7369CEA54}" srcOrd="0" destOrd="0" presId="urn:microsoft.com/office/officeart/2024/3/layout/hArchList1"/>
    <dgm:cxn modelId="{EBBE0F7B-2C7D-4A19-A586-DEB86731BA60}" type="presParOf" srcId="{433DD507-011C-4859-B655-91D95B9F5D4F}" destId="{0B97CC43-9569-4032-BE5C-C11B9CB4A6D7}" srcOrd="0" destOrd="0" presId="urn:microsoft.com/office/officeart/2024/3/layout/hArchList1"/>
    <dgm:cxn modelId="{DF264AFB-9517-4359-A917-2F82836191D5}" type="presParOf" srcId="{0B97CC43-9569-4032-BE5C-C11B9CB4A6D7}" destId="{7A6ACD8A-13AB-49A1-AE0E-B6254662B2A2}" srcOrd="0" destOrd="0" presId="urn:microsoft.com/office/officeart/2024/3/layout/hArchList1"/>
    <dgm:cxn modelId="{36E8C8A2-A729-4C93-BE3D-492584915B77}" type="presParOf" srcId="{0B97CC43-9569-4032-BE5C-C11B9CB4A6D7}" destId="{8D094404-195A-4A4A-A9EE-3C2E93381F87}" srcOrd="1" destOrd="0" presId="urn:microsoft.com/office/officeart/2024/3/layout/hArchList1"/>
    <dgm:cxn modelId="{41C2AB89-B144-4172-9A69-129A7BA2383C}" type="presParOf" srcId="{433DD507-011C-4859-B655-91D95B9F5D4F}" destId="{D31611C7-D44B-4FD6-8B7A-A9F898067B57}" srcOrd="1" destOrd="0" presId="urn:microsoft.com/office/officeart/2024/3/layout/hArchList1"/>
    <dgm:cxn modelId="{73E62908-B6D2-44D1-AC35-548D1B5CFAA1}" type="presParOf" srcId="{433DD507-011C-4859-B655-91D95B9F5D4F}" destId="{610BEC25-B569-44B4-9FF7-23A72EB1843D}" srcOrd="2" destOrd="0" presId="urn:microsoft.com/office/officeart/2024/3/layout/hArchList1"/>
    <dgm:cxn modelId="{C6AC912B-517F-4845-BDE0-48EA859ED0EA}" type="presParOf" srcId="{610BEC25-B569-44B4-9FF7-23A72EB1843D}" destId="{63433B4F-5C62-4BA7-8CBD-8FAAE0052DA4}" srcOrd="0" destOrd="0" presId="urn:microsoft.com/office/officeart/2024/3/layout/hArchList1"/>
    <dgm:cxn modelId="{66262139-C122-4A2F-83E6-5BB1D4B0316B}" type="presParOf" srcId="{610BEC25-B569-44B4-9FF7-23A72EB1843D}" destId="{7B68D561-8C7E-474C-B989-8FBD11250753}" srcOrd="1" destOrd="0" presId="urn:microsoft.com/office/officeart/2024/3/layout/hArchList1"/>
    <dgm:cxn modelId="{723D5F3B-BC56-44E8-9990-6860C7D4848E}" type="presParOf" srcId="{433DD507-011C-4859-B655-91D95B9F5D4F}" destId="{2E1690A8-371F-4B32-B4A1-B2F7369CEA54}" srcOrd="3" destOrd="0" presId="urn:microsoft.com/office/officeart/2024/3/layout/hArchList1"/>
    <dgm:cxn modelId="{9DCA7865-3A89-449D-9589-0AF0CFAD6B5B}" type="presParOf" srcId="{433DD507-011C-4859-B655-91D95B9F5D4F}" destId="{232E20A1-D4E3-418B-8265-6E8A558FC8B4}" srcOrd="4" destOrd="0" presId="urn:microsoft.com/office/officeart/2024/3/layout/hArchList1"/>
    <dgm:cxn modelId="{92889040-AE28-49F5-880B-55A8C8AA4B35}" type="presParOf" srcId="{232E20A1-D4E3-418B-8265-6E8A558FC8B4}" destId="{F2193496-C72A-4336-8C93-087EC71C3EDE}" srcOrd="0" destOrd="0" presId="urn:microsoft.com/office/officeart/2024/3/layout/hArchList1"/>
    <dgm:cxn modelId="{0EF86AE9-5F21-4788-A7D3-FDF0285F0689}" type="presParOf" srcId="{232E20A1-D4E3-418B-8265-6E8A558FC8B4}" destId="{EDCBD4D5-D82F-442A-9658-0FDE9A9A369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92815-CAB8-4FA1-8C0E-A98A4DAB17A6}">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8282" r="25469" b="1"/>
          <a:stretch/>
        </a:blipFill>
        <a:ln>
          <a:noFill/>
        </a:ln>
        <a:effectLst/>
      </dsp:spPr>
      <dsp:style>
        <a:lnRef idx="0">
          <a:scrgbClr r="0" g="0" b="0"/>
        </a:lnRef>
        <a:fillRef idx="3">
          <a:scrgbClr r="0" g="0" b="0"/>
        </a:fillRef>
        <a:effectRef idx="2">
          <a:scrgbClr r="0" g="0" b="0"/>
        </a:effectRef>
        <a:fontRef idx="minor">
          <a:schemeClr val="lt1"/>
        </a:fontRef>
      </dsp:style>
    </dsp:sp>
    <dsp:sp modelId="{D03AE832-BBFE-4B0B-A6EC-F894732F9E34}">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Choosing a Destination</a:t>
          </a:r>
        </a:p>
      </dsp:txBody>
      <dsp:txXfrm>
        <a:off x="1860960" y="0"/>
        <a:ext cx="5170775" cy="346241"/>
      </dsp:txXfrm>
    </dsp:sp>
    <dsp:sp modelId="{1E4A88F9-F5EA-4021-946F-EDAF7006262A}">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Selecting the right destination is crucial for an enjoyable vacation experience, impacting activities and overall satisfaction.</a:t>
          </a:r>
        </a:p>
      </dsp:txBody>
      <dsp:txXfrm>
        <a:off x="1860960" y="346241"/>
        <a:ext cx="5170775" cy="1334718"/>
      </dsp:txXfrm>
    </dsp:sp>
    <dsp:sp modelId="{B4D827BC-E4A1-44D2-88B1-A9E34CDDACD2}">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24997" b="-4"/>
          <a:stretch/>
        </a:blipFill>
        <a:ln>
          <a:noFill/>
        </a:ln>
        <a:effectLst/>
      </dsp:spPr>
      <dsp:style>
        <a:lnRef idx="0">
          <a:scrgbClr r="0" g="0" b="0"/>
        </a:lnRef>
        <a:fillRef idx="3">
          <a:scrgbClr r="0" g="0" b="0"/>
        </a:fillRef>
        <a:effectRef idx="2">
          <a:scrgbClr r="0" g="0" b="0"/>
        </a:effectRef>
        <a:fontRef idx="minor">
          <a:schemeClr val="lt1"/>
        </a:fontRef>
      </dsp:style>
    </dsp:sp>
    <dsp:sp modelId="{7E8FEF8B-7558-4F4D-9C09-2DE96C6196AA}">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Setting a Budget</a:t>
          </a:r>
        </a:p>
      </dsp:txBody>
      <dsp:txXfrm>
        <a:off x="1860960" y="1815436"/>
        <a:ext cx="5170775" cy="346241"/>
      </dsp:txXfrm>
    </dsp:sp>
    <dsp:sp modelId="{6EE683A7-AB15-4F52-98FE-0ADF7FB1276E}">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Establishing a budget helps in managing expenses and ensures that your vacation aligns with your financial plans.</a:t>
          </a:r>
        </a:p>
      </dsp:txBody>
      <dsp:txXfrm>
        <a:off x="1860960" y="2161678"/>
        <a:ext cx="5170775" cy="1334718"/>
      </dsp:txXfrm>
    </dsp:sp>
    <dsp:sp modelId="{6E437365-3A49-4826-A3BA-990342E00630}">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0776" r="22477" b="4"/>
          <a:stretch/>
        </a:blipFill>
        <a:ln>
          <a:noFill/>
        </a:ln>
        <a:effectLst/>
      </dsp:spPr>
      <dsp:style>
        <a:lnRef idx="0">
          <a:scrgbClr r="0" g="0" b="0"/>
        </a:lnRef>
        <a:fillRef idx="3">
          <a:scrgbClr r="0" g="0" b="0"/>
        </a:fillRef>
        <a:effectRef idx="2">
          <a:scrgbClr r="0" g="0" b="0"/>
        </a:effectRef>
        <a:fontRef idx="minor">
          <a:schemeClr val="lt1"/>
        </a:fontRef>
      </dsp:style>
    </dsp:sp>
    <dsp:sp modelId="{0C164CDC-D95D-4A90-BB02-78E4C38EBDCC}">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Determining Travel Dates</a:t>
          </a:r>
        </a:p>
      </dsp:txBody>
      <dsp:txXfrm>
        <a:off x="1860960" y="3630873"/>
        <a:ext cx="5170775" cy="346241"/>
      </dsp:txXfrm>
    </dsp:sp>
    <dsp:sp modelId="{F289500D-41C3-419D-8D03-5BDB46E7C646}">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Identifying the best travel dates can affect availability, pricing, and overall experience during your trip.</a:t>
          </a:r>
        </a:p>
      </dsp:txBody>
      <dsp:txXfrm>
        <a:off x="1860960" y="3977114"/>
        <a:ext cx="5170775" cy="1334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AB007-1DB0-4986-A24A-3B7AC56C606F}">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189" r="7808" b="-4"/>
          <a:stretch/>
        </a:blipFill>
        <a:ln>
          <a:noFill/>
        </a:ln>
        <a:effectLst/>
      </dsp:spPr>
      <dsp:style>
        <a:lnRef idx="0">
          <a:scrgbClr r="0" g="0" b="0"/>
        </a:lnRef>
        <a:fillRef idx="3">
          <a:scrgbClr r="0" g="0" b="0"/>
        </a:fillRef>
        <a:effectRef idx="2">
          <a:scrgbClr r="0" g="0" b="0"/>
        </a:effectRef>
        <a:fontRef idx="minor">
          <a:schemeClr val="lt1"/>
        </a:fontRef>
      </dsp:style>
    </dsp:sp>
    <dsp:sp modelId="{91244495-7AE2-4E37-BCEF-E317BDE5B848}">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Flights Analysis</a:t>
          </a:r>
        </a:p>
      </dsp:txBody>
      <dsp:txXfrm>
        <a:off x="1860960" y="0"/>
        <a:ext cx="5170775" cy="346241"/>
      </dsp:txXfrm>
    </dsp:sp>
    <dsp:sp modelId="{7BE423AA-FE27-4E00-8B4F-8F6C9990B792}">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Assess various flight options based on budget, duration, and layovers to find the best fit.</a:t>
          </a:r>
        </a:p>
      </dsp:txBody>
      <dsp:txXfrm>
        <a:off x="1860960" y="346241"/>
        <a:ext cx="5170775" cy="1334718"/>
      </dsp:txXfrm>
    </dsp:sp>
    <dsp:sp modelId="{03E80730-DCAE-4A60-A633-F3278DFD673C}">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6311" r="16942" b="4"/>
          <a:stretch/>
        </a:blipFill>
        <a:ln>
          <a:noFill/>
        </a:ln>
        <a:effectLst/>
      </dsp:spPr>
      <dsp:style>
        <a:lnRef idx="0">
          <a:scrgbClr r="0" g="0" b="0"/>
        </a:lnRef>
        <a:fillRef idx="3">
          <a:scrgbClr r="0" g="0" b="0"/>
        </a:fillRef>
        <a:effectRef idx="2">
          <a:scrgbClr r="0" g="0" b="0"/>
        </a:effectRef>
        <a:fontRef idx="minor">
          <a:schemeClr val="lt1"/>
        </a:fontRef>
      </dsp:style>
    </dsp:sp>
    <dsp:sp modelId="{DD73680C-9C74-4639-ACC8-609116D23A0C}">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Accommodation Choices</a:t>
          </a:r>
        </a:p>
      </dsp:txBody>
      <dsp:txXfrm>
        <a:off x="1860960" y="1815436"/>
        <a:ext cx="5170775" cy="346241"/>
      </dsp:txXfrm>
    </dsp:sp>
    <dsp:sp modelId="{3E24FF29-5EB7-4DD2-823A-11C574ADACD1}">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Evaluate different types of accommodations, such as hotels, hostels, and vacation rentals for comfort and cost.</a:t>
          </a:r>
        </a:p>
      </dsp:txBody>
      <dsp:txXfrm>
        <a:off x="1860960" y="2161678"/>
        <a:ext cx="5170775" cy="1334718"/>
      </dsp:txXfrm>
    </dsp:sp>
    <dsp:sp modelId="{22E3A13B-4F12-4EE7-9E35-F1C570ADCB7F}">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9135" r="24361" b="-6"/>
          <a:stretch/>
        </a:blipFill>
        <a:ln>
          <a:noFill/>
        </a:ln>
        <a:effectLst/>
      </dsp:spPr>
      <dsp:style>
        <a:lnRef idx="0">
          <a:scrgbClr r="0" g="0" b="0"/>
        </a:lnRef>
        <a:fillRef idx="3">
          <a:scrgbClr r="0" g="0" b="0"/>
        </a:fillRef>
        <a:effectRef idx="2">
          <a:scrgbClr r="0" g="0" b="0"/>
        </a:effectRef>
        <a:fontRef idx="minor">
          <a:schemeClr val="lt1"/>
        </a:fontRef>
      </dsp:style>
    </dsp:sp>
    <dsp:sp modelId="{FEA910E4-C8D7-4010-8767-CFA9188AFF01}">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Activity Selection</a:t>
          </a:r>
        </a:p>
      </dsp:txBody>
      <dsp:txXfrm>
        <a:off x="1860960" y="3630873"/>
        <a:ext cx="5170775" cy="346241"/>
      </dsp:txXfrm>
    </dsp:sp>
    <dsp:sp modelId="{2C748F04-2FAD-4877-9754-5D3FDE3ADEA4}">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Identify activities that align with travelers' interests and budget to enhance the overall experience.</a:t>
          </a:r>
        </a:p>
      </dsp:txBody>
      <dsp:txXfrm>
        <a:off x="1860960" y="3977114"/>
        <a:ext cx="5170775" cy="1334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CD8A-13AB-49A1-AE0E-B6254662B2A2}">
      <dsp:nvSpPr>
        <dsp:cNvPr id="0" name=""/>
        <dsp:cNvSpPr/>
      </dsp:nvSpPr>
      <dsp:spPr>
        <a:xfrm>
          <a:off x="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SDLC</a:t>
          </a:r>
        </a:p>
      </dsp:txBody>
      <dsp:txXfrm>
        <a:off x="0" y="0"/>
        <a:ext cx="3486150" cy="354472"/>
      </dsp:txXfrm>
    </dsp:sp>
    <dsp:sp modelId="{8D094404-195A-4A4A-A9EE-3C2E93381F87}">
      <dsp:nvSpPr>
        <dsp:cNvPr id="0" name=""/>
        <dsp:cNvSpPr/>
      </dsp:nvSpPr>
      <dsp:spPr>
        <a:xfrm>
          <a:off x="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the Software Development Life Cycle is crucial for non-technical personnel to enhance collaboration and communication.</a:t>
          </a:r>
        </a:p>
      </dsp:txBody>
      <dsp:txXfrm>
        <a:off x="0" y="354472"/>
        <a:ext cx="3486150" cy="2090261"/>
      </dsp:txXfrm>
    </dsp:sp>
    <dsp:sp modelId="{63433B4F-5C62-4BA7-8CBD-8FAAE0052DA4}">
      <dsp:nvSpPr>
        <dsp:cNvPr id="0" name=""/>
        <dsp:cNvSpPr/>
      </dsp:nvSpPr>
      <dsp:spPr>
        <a:xfrm>
          <a:off x="3834765"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Facilitating Collaboration</a:t>
          </a:r>
        </a:p>
      </dsp:txBody>
      <dsp:txXfrm>
        <a:off x="3834765" y="0"/>
        <a:ext cx="3486150" cy="354472"/>
      </dsp:txXfrm>
    </dsp:sp>
    <dsp:sp modelId="{7B68D561-8C7E-474C-B989-8FBD11250753}">
      <dsp:nvSpPr>
        <dsp:cNvPr id="0" name=""/>
        <dsp:cNvSpPr/>
      </dsp:nvSpPr>
      <dsp:spPr>
        <a:xfrm>
          <a:off x="3834765"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Effective collaboration leads to improved project outcomes and ensures that all team members are aligned in their goals.</a:t>
          </a:r>
        </a:p>
      </dsp:txBody>
      <dsp:txXfrm>
        <a:off x="3834765" y="354472"/>
        <a:ext cx="3486150" cy="2090261"/>
      </dsp:txXfrm>
    </dsp:sp>
    <dsp:sp modelId="{F2193496-C72A-4336-8C93-087EC71C3EDE}">
      <dsp:nvSpPr>
        <dsp:cNvPr id="0" name=""/>
        <dsp:cNvSpPr/>
      </dsp:nvSpPr>
      <dsp:spPr>
        <a:xfrm>
          <a:off x="766953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Relatable Examples</a:t>
          </a:r>
        </a:p>
      </dsp:txBody>
      <dsp:txXfrm>
        <a:off x="7669530" y="0"/>
        <a:ext cx="3486150" cy="354472"/>
      </dsp:txXfrm>
    </dsp:sp>
    <dsp:sp modelId="{EDCBD4D5-D82F-442A-9658-0FDE9A9A3694}">
      <dsp:nvSpPr>
        <dsp:cNvPr id="0" name=""/>
        <dsp:cNvSpPr/>
      </dsp:nvSpPr>
      <dsp:spPr>
        <a:xfrm>
          <a:off x="766953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Using everyday examples, like vacation planning, helps illustrate the principles of SDLC in familiar contexts.</a:t>
          </a:r>
        </a:p>
      </dsp:txBody>
      <dsp:txXfrm>
        <a:off x="7669530" y="354472"/>
        <a:ext cx="3486150" cy="209026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1E23DC-9843-4C94-ACD2-A8ACDA16BDDF}" type="datetimeFigureOut">
              <a:rPr lang="en-IN" smtClean="0"/>
              <a:t>01-07-2025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DF7D5-A9A6-4607-BD32-507434151078}" type="slidenum">
              <a:rPr lang="en-IN" smtClean="0"/>
              <a:t>‹#›</a:t>
            </a:fld>
            <a:endParaRPr lang="en-IN"/>
          </a:p>
        </p:txBody>
      </p:sp>
    </p:spTree>
    <p:extLst>
      <p:ext uri="{BB962C8B-B14F-4D97-AF65-F5344CB8AC3E}">
        <p14:creationId xmlns:p14="http://schemas.microsoft.com/office/powerpoint/2010/main" val="410444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AI-generated content may be incorrect.
---
This presentation aims to provide a clear understanding of the Software Development Life Cycle (SDLC) for non-technical personnel. We will explore each phase of the SDLC and discuss the significant role that non-technical team members play throughout the process.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1</a:t>
            </a:fld>
            <a:endParaRPr lang="en-IN"/>
          </a:p>
        </p:txBody>
      </p:sp>
    </p:spTree>
    <p:extLst>
      <p:ext uri="{BB962C8B-B14F-4D97-AF65-F5344CB8AC3E}">
        <p14:creationId xmlns:p14="http://schemas.microsoft.com/office/powerpoint/2010/main" val="65547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Once requirements are gathered, they must be analyzed to ensure they are feasible, complete, and aligned with the business objectives. This step is critical to avoid scope creep later in the project.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10</a:t>
            </a:fld>
            <a:endParaRPr lang="en-IN"/>
          </a:p>
        </p:txBody>
      </p:sp>
    </p:spTree>
    <p:extLst>
      <p:ext uri="{BB962C8B-B14F-4D97-AF65-F5344CB8AC3E}">
        <p14:creationId xmlns:p14="http://schemas.microsoft.com/office/powerpoint/2010/main" val="3231438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this phase, the gathered requirements are transformed into a design that guides the development process. It also includes assessing the potential impacts of the proposed software.</a:t>
            </a:r>
          </a:p>
        </p:txBody>
      </p:sp>
      <p:sp>
        <p:nvSpPr>
          <p:cNvPr id="4" name="Slide Number Placeholder 3"/>
          <p:cNvSpPr>
            <a:spLocks noGrp="1"/>
          </p:cNvSpPr>
          <p:nvPr>
            <p:ph type="sldNum" sz="quarter" idx="5"/>
          </p:nvPr>
        </p:nvSpPr>
        <p:spPr/>
        <p:txBody>
          <a:bodyPr/>
          <a:lstStyle/>
          <a:p>
            <a:fld id="{5F1FE62B-A428-490D-93B0-3AEE213ABD96}" type="slidenum">
              <a:rPr lang="en-IN" smtClean="0"/>
              <a:t>11</a:t>
            </a:fld>
            <a:endParaRPr lang="en-IN"/>
          </a:p>
        </p:txBody>
      </p:sp>
    </p:spTree>
    <p:extLst>
      <p:ext uri="{BB962C8B-B14F-4D97-AF65-F5344CB8AC3E}">
        <p14:creationId xmlns:p14="http://schemas.microsoft.com/office/powerpoint/2010/main" val="3693863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Non-technical personnel must effectively communicate the requirements and business goals to the design team. This ensures that the design aligns with user expectations and project objectives.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12</a:t>
            </a:fld>
            <a:endParaRPr lang="en-IN"/>
          </a:p>
        </p:txBody>
      </p:sp>
    </p:spTree>
    <p:extLst>
      <p:ext uri="{BB962C8B-B14F-4D97-AF65-F5344CB8AC3E}">
        <p14:creationId xmlns:p14="http://schemas.microsoft.com/office/powerpoint/2010/main" val="150427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Impact analysis evaluates how the proposed changes will affect existing processes and systems. Understanding these impacts helps to mitigate risks associated with implementation.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13</a:t>
            </a:fld>
            <a:endParaRPr lang="en-IN"/>
          </a:p>
        </p:txBody>
      </p:sp>
    </p:spTree>
    <p:extLst>
      <p:ext uri="{BB962C8B-B14F-4D97-AF65-F5344CB8AC3E}">
        <p14:creationId xmlns:p14="http://schemas.microsoft.com/office/powerpoint/2010/main" val="175553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high-level design outlines the architecture of the software, including modules, interfaces, and data flows. This serves as a roadmap for the development team.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14</a:t>
            </a:fld>
            <a:endParaRPr lang="en-IN"/>
          </a:p>
        </p:txBody>
      </p:sp>
    </p:spTree>
    <p:extLst>
      <p:ext uri="{BB962C8B-B14F-4D97-AF65-F5344CB8AC3E}">
        <p14:creationId xmlns:p14="http://schemas.microsoft.com/office/powerpoint/2010/main" val="3112181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phase focuses on creating detailed designs for each module and refining technical specifications to prepare for the development stage.</a:t>
            </a:r>
          </a:p>
        </p:txBody>
      </p:sp>
      <p:sp>
        <p:nvSpPr>
          <p:cNvPr id="4" name="Slide Number Placeholder 3"/>
          <p:cNvSpPr>
            <a:spLocks noGrp="1"/>
          </p:cNvSpPr>
          <p:nvPr>
            <p:ph type="sldNum" sz="quarter" idx="5"/>
          </p:nvPr>
        </p:nvSpPr>
        <p:spPr/>
        <p:txBody>
          <a:bodyPr/>
          <a:lstStyle/>
          <a:p>
            <a:fld id="{5F1FE62B-A428-490D-93B0-3AEE213ABD96}" type="slidenum">
              <a:rPr lang="en-IN" smtClean="0"/>
              <a:t>15</a:t>
            </a:fld>
            <a:endParaRPr lang="en-IN"/>
          </a:p>
        </p:txBody>
      </p:sp>
    </p:spTree>
    <p:extLst>
      <p:ext uri="{BB962C8B-B14F-4D97-AF65-F5344CB8AC3E}">
        <p14:creationId xmlns:p14="http://schemas.microsoft.com/office/powerpoint/2010/main" val="959004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low-level design breaks down the high-level design into detailed specifications for each component. This includes defining algorithms, data structures, and interfaces.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16</a:t>
            </a:fld>
            <a:endParaRPr lang="en-IN"/>
          </a:p>
        </p:txBody>
      </p:sp>
    </p:spTree>
    <p:extLst>
      <p:ext uri="{BB962C8B-B14F-4D97-AF65-F5344CB8AC3E}">
        <p14:creationId xmlns:p14="http://schemas.microsoft.com/office/powerpoint/2010/main" val="352959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It is essential to refine the technical details to ensure the development team has a clear understanding of their tasks and the tools required for implementation.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17</a:t>
            </a:fld>
            <a:endParaRPr lang="en-IN"/>
          </a:p>
        </p:txBody>
      </p:sp>
    </p:spTree>
    <p:extLst>
      <p:ext uri="{BB962C8B-B14F-4D97-AF65-F5344CB8AC3E}">
        <p14:creationId xmlns:p14="http://schemas.microsoft.com/office/powerpoint/2010/main" val="1781619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 thorough technical breakdown of requirements ensures that every aspect of the software is well-defined, reducing ambiguity and paving the way for successful development.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18</a:t>
            </a:fld>
            <a:endParaRPr lang="en-IN"/>
          </a:p>
        </p:txBody>
      </p:sp>
    </p:spTree>
    <p:extLst>
      <p:ext uri="{BB962C8B-B14F-4D97-AF65-F5344CB8AC3E}">
        <p14:creationId xmlns:p14="http://schemas.microsoft.com/office/powerpoint/2010/main" val="3807464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During this phase, the actual coding takes place. The development team builds the software according to the specifications outlined in the design phases.</a:t>
            </a:r>
          </a:p>
        </p:txBody>
      </p:sp>
      <p:sp>
        <p:nvSpPr>
          <p:cNvPr id="4" name="Slide Number Placeholder 3"/>
          <p:cNvSpPr>
            <a:spLocks noGrp="1"/>
          </p:cNvSpPr>
          <p:nvPr>
            <p:ph type="sldNum" sz="quarter" idx="5"/>
          </p:nvPr>
        </p:nvSpPr>
        <p:spPr/>
        <p:txBody>
          <a:bodyPr/>
          <a:lstStyle/>
          <a:p>
            <a:fld id="{5F1FE62B-A428-490D-93B0-3AEE213ABD96}" type="slidenum">
              <a:rPr lang="en-IN" smtClean="0"/>
              <a:t>19</a:t>
            </a:fld>
            <a:endParaRPr lang="en-IN"/>
          </a:p>
        </p:txBody>
      </p:sp>
    </p:spTree>
    <p:extLst>
      <p:ext uri="{BB962C8B-B14F-4D97-AF65-F5344CB8AC3E}">
        <p14:creationId xmlns:p14="http://schemas.microsoft.com/office/powerpoint/2010/main" val="276864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We will begin with an introduction to the SDLC, including its definition and importance. Then we will discuss each phase of the SDLC in detail, covering requirements gathering, design, development, testing, and deployment. Finally, we will relate these concepts to a practical example of planning a vacation.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2</a:t>
            </a:fld>
            <a:endParaRPr lang="en-IN"/>
          </a:p>
        </p:txBody>
      </p:sp>
    </p:spTree>
    <p:extLst>
      <p:ext uri="{BB962C8B-B14F-4D97-AF65-F5344CB8AC3E}">
        <p14:creationId xmlns:p14="http://schemas.microsoft.com/office/powerpoint/2010/main" val="1337310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Estimating the development effort involves determining the resources, time, and budget required to complete the project. This helps in effective project planning and resource allocation.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20</a:t>
            </a:fld>
            <a:endParaRPr lang="en-IN"/>
          </a:p>
        </p:txBody>
      </p:sp>
    </p:spTree>
    <p:extLst>
      <p:ext uri="{BB962C8B-B14F-4D97-AF65-F5344CB8AC3E}">
        <p14:creationId xmlns:p14="http://schemas.microsoft.com/office/powerpoint/2010/main" val="4217516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development team writes the actual code for the software, following the designs and specifications established earlier. This is the most critical phase where the product begins to take shape.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21</a:t>
            </a:fld>
            <a:endParaRPr lang="en-IN"/>
          </a:p>
        </p:txBody>
      </p:sp>
    </p:spTree>
    <p:extLst>
      <p:ext uri="{BB962C8B-B14F-4D97-AF65-F5344CB8AC3E}">
        <p14:creationId xmlns:p14="http://schemas.microsoft.com/office/powerpoint/2010/main" val="1333265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After coding, unit testing is performed to identify and fix any bugs or issues at the individual component level. This helps ensure that each part of the software functions correctly before proceeding to further testing.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22</a:t>
            </a:fld>
            <a:endParaRPr lang="en-IN"/>
          </a:p>
        </p:txBody>
      </p:sp>
    </p:spTree>
    <p:extLst>
      <p:ext uri="{BB962C8B-B14F-4D97-AF65-F5344CB8AC3E}">
        <p14:creationId xmlns:p14="http://schemas.microsoft.com/office/powerpoint/2010/main" val="1122528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this phase, the software undergoes various testing processes to ensure it meets the required standards and is ready for deployment.</a:t>
            </a:r>
          </a:p>
        </p:txBody>
      </p:sp>
      <p:sp>
        <p:nvSpPr>
          <p:cNvPr id="4" name="Slide Number Placeholder 3"/>
          <p:cNvSpPr>
            <a:spLocks noGrp="1"/>
          </p:cNvSpPr>
          <p:nvPr>
            <p:ph type="sldNum" sz="quarter" idx="5"/>
          </p:nvPr>
        </p:nvSpPr>
        <p:spPr/>
        <p:txBody>
          <a:bodyPr/>
          <a:lstStyle/>
          <a:p>
            <a:fld id="{5F1FE62B-A428-490D-93B0-3AEE213ABD96}" type="slidenum">
              <a:rPr lang="en-IN" smtClean="0"/>
              <a:t>23</a:t>
            </a:fld>
            <a:endParaRPr lang="en-IN"/>
          </a:p>
        </p:txBody>
      </p:sp>
    </p:spTree>
    <p:extLst>
      <p:ext uri="{BB962C8B-B14F-4D97-AF65-F5344CB8AC3E}">
        <p14:creationId xmlns:p14="http://schemas.microsoft.com/office/powerpoint/2010/main" val="352986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Functional testing verifies that the software works according to specified requirements. This includes checking features and functionalities to ensure they meet user needs.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24</a:t>
            </a:fld>
            <a:endParaRPr lang="en-IN"/>
          </a:p>
        </p:txBody>
      </p:sp>
    </p:spTree>
    <p:extLst>
      <p:ext uri="{BB962C8B-B14F-4D97-AF65-F5344CB8AC3E}">
        <p14:creationId xmlns:p14="http://schemas.microsoft.com/office/powerpoint/2010/main" val="2060940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Regression testing ensures that recent changes or enhancements have not adversely affected existing functionality. This is vital for maintaining software integrity.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25</a:t>
            </a:fld>
            <a:endParaRPr lang="en-IN"/>
          </a:p>
        </p:txBody>
      </p:sp>
    </p:spTree>
    <p:extLst>
      <p:ext uri="{BB962C8B-B14F-4D97-AF65-F5344CB8AC3E}">
        <p14:creationId xmlns:p14="http://schemas.microsoft.com/office/powerpoint/2010/main" val="4021912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Deployment involves installing the software in different environments (e.g., production, staging) based on the needs of the organization. Each environment may have specific configurations and requirements.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26</a:t>
            </a:fld>
            <a:endParaRPr lang="en-IN"/>
          </a:p>
        </p:txBody>
      </p:sp>
    </p:spTree>
    <p:extLst>
      <p:ext uri="{BB962C8B-B14F-4D97-AF65-F5344CB8AC3E}">
        <p14:creationId xmlns:p14="http://schemas.microsoft.com/office/powerpoint/2010/main" val="838605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phase marks the final release of the software into the production environment, making it available for users. It also includes support mechanisms to address any post-release issues.</a:t>
            </a:r>
          </a:p>
        </p:txBody>
      </p:sp>
      <p:sp>
        <p:nvSpPr>
          <p:cNvPr id="4" name="Slide Number Placeholder 3"/>
          <p:cNvSpPr>
            <a:spLocks noGrp="1"/>
          </p:cNvSpPr>
          <p:nvPr>
            <p:ph type="sldNum" sz="quarter" idx="5"/>
          </p:nvPr>
        </p:nvSpPr>
        <p:spPr/>
        <p:txBody>
          <a:bodyPr/>
          <a:lstStyle/>
          <a:p>
            <a:fld id="{5F1FE62B-A428-490D-93B0-3AEE213ABD96}" type="slidenum">
              <a:rPr lang="en-IN" smtClean="0"/>
              <a:t>27</a:t>
            </a:fld>
            <a:endParaRPr lang="en-IN"/>
          </a:p>
        </p:txBody>
      </p:sp>
    </p:spTree>
    <p:extLst>
      <p:ext uri="{BB962C8B-B14F-4D97-AF65-F5344CB8AC3E}">
        <p14:creationId xmlns:p14="http://schemas.microsoft.com/office/powerpoint/2010/main" val="3850613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final production release is a significant milestone, indicating that the software is ready for actual use. At this point, all testing should be complete, and the system should be stable.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28</a:t>
            </a:fld>
            <a:endParaRPr lang="en-IN"/>
          </a:p>
        </p:txBody>
      </p:sp>
    </p:spTree>
    <p:extLst>
      <p:ext uri="{BB962C8B-B14F-4D97-AF65-F5344CB8AC3E}">
        <p14:creationId xmlns:p14="http://schemas.microsoft.com/office/powerpoint/2010/main" val="3075919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Post-release support involves monitoring the software for issues and providing assistance to users as needed. This ensures continued satisfaction and functionality.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29</a:t>
            </a:fld>
            <a:endParaRPr lang="en-IN"/>
          </a:p>
        </p:txBody>
      </p:sp>
    </p:spTree>
    <p:extLst>
      <p:ext uri="{BB962C8B-B14F-4D97-AF65-F5344CB8AC3E}">
        <p14:creationId xmlns:p14="http://schemas.microsoft.com/office/powerpoint/2010/main" val="1745013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Software Development Life Cycle (SDLC) is a structured process used for developing software applications. Understanding SDLC is crucial as it ensures that software projects are completed efficiently, meeting user requirements and maintaining high quality.</a:t>
            </a:r>
          </a:p>
        </p:txBody>
      </p:sp>
      <p:sp>
        <p:nvSpPr>
          <p:cNvPr id="4" name="Slide Number Placeholder 3"/>
          <p:cNvSpPr>
            <a:spLocks noGrp="1"/>
          </p:cNvSpPr>
          <p:nvPr>
            <p:ph type="sldNum" sz="quarter" idx="5"/>
          </p:nvPr>
        </p:nvSpPr>
        <p:spPr/>
        <p:txBody>
          <a:bodyPr/>
          <a:lstStyle/>
          <a:p>
            <a:fld id="{5F1FE62B-A428-490D-93B0-3AEE213ABD96}" type="slidenum">
              <a:rPr lang="en-IN" smtClean="0"/>
              <a:t>3</a:t>
            </a:fld>
            <a:endParaRPr lang="en-IN"/>
          </a:p>
        </p:txBody>
      </p:sp>
    </p:spTree>
    <p:extLst>
      <p:ext uri="{BB962C8B-B14F-4D97-AF65-F5344CB8AC3E}">
        <p14:creationId xmlns:p14="http://schemas.microsoft.com/office/powerpoint/2010/main" val="4180216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illustrate the SDLC, we can relate it to the process of planning a vacation. Each phase of the SDLC corresponds to steps in vacation planning, emphasizing the relevance of these concepts in everyday situations.</a:t>
            </a:r>
          </a:p>
        </p:txBody>
      </p:sp>
      <p:sp>
        <p:nvSpPr>
          <p:cNvPr id="4" name="Slide Number Placeholder 3"/>
          <p:cNvSpPr>
            <a:spLocks noGrp="1"/>
          </p:cNvSpPr>
          <p:nvPr>
            <p:ph type="sldNum" sz="quarter" idx="5"/>
          </p:nvPr>
        </p:nvSpPr>
        <p:spPr/>
        <p:txBody>
          <a:bodyPr/>
          <a:lstStyle/>
          <a:p>
            <a:fld id="{5F1FE62B-A428-490D-93B0-3AEE213ABD96}" type="slidenum">
              <a:rPr lang="en-IN" smtClean="0"/>
              <a:t>30</a:t>
            </a:fld>
            <a:endParaRPr lang="en-IN"/>
          </a:p>
        </p:txBody>
      </p:sp>
    </p:spTree>
    <p:extLst>
      <p:ext uri="{BB962C8B-B14F-4D97-AF65-F5344CB8AC3E}">
        <p14:creationId xmlns:p14="http://schemas.microsoft.com/office/powerpoint/2010/main" val="3496987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Just like in SDLC, the first step is gathering requirements for your vacation, such as choosing a destination, setting a budget, and determining the travel dates. This sets the foundation for planning.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31</a:t>
            </a:fld>
            <a:endParaRPr lang="en-IN"/>
          </a:p>
        </p:txBody>
      </p:sp>
    </p:spTree>
    <p:extLst>
      <p:ext uri="{BB962C8B-B14F-4D97-AF65-F5344CB8AC3E}">
        <p14:creationId xmlns:p14="http://schemas.microsoft.com/office/powerpoint/2010/main" val="460612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After gathering requirements, analyze options for flights, accommodations, and activities. This is similar to analyzing software requirements to ensure all aspects are considered.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32</a:t>
            </a:fld>
            <a:endParaRPr lang="en-IN"/>
          </a:p>
        </p:txBody>
      </p:sp>
    </p:spTree>
    <p:extLst>
      <p:ext uri="{BB962C8B-B14F-4D97-AF65-F5344CB8AC3E}">
        <p14:creationId xmlns:p14="http://schemas.microsoft.com/office/powerpoint/2010/main" val="1747243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next step involves creating a detailed itinerary, similar to the design phase in SDLC. This includes scheduling daily activities and making necessary bookings.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33</a:t>
            </a:fld>
            <a:endParaRPr lang="en-IN"/>
          </a:p>
        </p:txBody>
      </p:sp>
    </p:spTree>
    <p:extLst>
      <p:ext uri="{BB962C8B-B14F-4D97-AF65-F5344CB8AC3E}">
        <p14:creationId xmlns:p14="http://schemas.microsoft.com/office/powerpoint/2010/main" val="1126088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As you prepare for your trip, refining details such as packing lists and ensuring all travel documents are in order is essential. This resembles the technical refinement phase in software development.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34</a:t>
            </a:fld>
            <a:endParaRPr lang="en-IN"/>
          </a:p>
        </p:txBody>
      </p:sp>
    </p:spTree>
    <p:extLst>
      <p:ext uri="{BB962C8B-B14F-4D97-AF65-F5344CB8AC3E}">
        <p14:creationId xmlns:p14="http://schemas.microsoft.com/office/powerpoint/2010/main" val="1260388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Finally, the execution phase involves actually traveling. This parallels the development and deployment of the software, where plans come to fruition in real-time.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35</a:t>
            </a:fld>
            <a:endParaRPr lang="en-IN"/>
          </a:p>
        </p:txBody>
      </p:sp>
    </p:spTree>
    <p:extLst>
      <p:ext uri="{BB962C8B-B14F-4D97-AF65-F5344CB8AC3E}">
        <p14:creationId xmlns:p14="http://schemas.microsoft.com/office/powerpoint/2010/main" val="2687386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understanding the Software Development Life Cycle is essential for non-technical personnel as it facilitates effective collaboration and ensures project success. By relating it to everyday examples like vacation planning, we can see the relevance of these principles in various contexts.</a:t>
            </a:r>
          </a:p>
        </p:txBody>
      </p:sp>
      <p:sp>
        <p:nvSpPr>
          <p:cNvPr id="4" name="Slide Number Placeholder 3"/>
          <p:cNvSpPr>
            <a:spLocks noGrp="1"/>
          </p:cNvSpPr>
          <p:nvPr>
            <p:ph type="sldNum" sz="quarter" idx="5"/>
          </p:nvPr>
        </p:nvSpPr>
        <p:spPr/>
        <p:txBody>
          <a:bodyPr/>
          <a:lstStyle/>
          <a:p>
            <a:fld id="{5F1FE62B-A428-490D-93B0-3AEE213ABD96}" type="slidenum">
              <a:rPr lang="en-IN" smtClean="0"/>
              <a:t>36</a:t>
            </a:fld>
            <a:endParaRPr lang="en-IN"/>
          </a:p>
        </p:txBody>
      </p:sp>
    </p:spTree>
    <p:extLst>
      <p:ext uri="{BB962C8B-B14F-4D97-AF65-F5344CB8AC3E}">
        <p14:creationId xmlns:p14="http://schemas.microsoft.com/office/powerpoint/2010/main" val="152721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SDLC defines the stages involved in software development. It is important because it provides a systematic approach to project management, ensuring timely delivery and reducing risks through careful planning and execution.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4</a:t>
            </a:fld>
            <a:endParaRPr lang="en-IN"/>
          </a:p>
        </p:txBody>
      </p:sp>
    </p:spTree>
    <p:extLst>
      <p:ext uri="{BB962C8B-B14F-4D97-AF65-F5344CB8AC3E}">
        <p14:creationId xmlns:p14="http://schemas.microsoft.com/office/powerpoint/2010/main" val="3166499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stages of SDLC typically include requirements gathering, design, development, testing, deployment, and maintenance. Each stage has specific tasks and objectives that contribute to the overall success of the project.</a:t>
            </a:r>
          </a:p>
        </p:txBody>
      </p:sp>
      <p:sp>
        <p:nvSpPr>
          <p:cNvPr id="4" name="Slide Number Placeholder 3"/>
          <p:cNvSpPr>
            <a:spLocks noGrp="1"/>
          </p:cNvSpPr>
          <p:nvPr>
            <p:ph type="sldNum" sz="quarter" idx="5"/>
          </p:nvPr>
        </p:nvSpPr>
        <p:spPr/>
        <p:txBody>
          <a:bodyPr/>
          <a:lstStyle/>
          <a:p>
            <a:fld id="{5F1FE62B-A428-490D-93B0-3AEE213ABD96}" type="slidenum">
              <a:rPr lang="en-IN" smtClean="0"/>
              <a:t>5</a:t>
            </a:fld>
            <a:endParaRPr lang="en-IN"/>
          </a:p>
        </p:txBody>
      </p:sp>
    </p:spTree>
    <p:extLst>
      <p:ext uri="{BB962C8B-B14F-4D97-AF65-F5344CB8AC3E}">
        <p14:creationId xmlns:p14="http://schemas.microsoft.com/office/powerpoint/2010/main" val="423340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Non-technical personnel play a vital role in the SDLC, providing insights into user needs, facilitating communication among teams, and ensuring that the final product aligns with business goals and user expectations.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6</a:t>
            </a:fld>
            <a:endParaRPr lang="en-IN"/>
          </a:p>
        </p:txBody>
      </p:sp>
    </p:spTree>
    <p:extLst>
      <p:ext uri="{BB962C8B-B14F-4D97-AF65-F5344CB8AC3E}">
        <p14:creationId xmlns:p14="http://schemas.microsoft.com/office/powerpoint/2010/main" val="4033676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phase involves identifying the business needs and gathering the necessary requirements to inform the software development process. It lays the foundation for the entire project.</a:t>
            </a:r>
          </a:p>
        </p:txBody>
      </p:sp>
      <p:sp>
        <p:nvSpPr>
          <p:cNvPr id="4" name="Slide Number Placeholder 3"/>
          <p:cNvSpPr>
            <a:spLocks noGrp="1"/>
          </p:cNvSpPr>
          <p:nvPr>
            <p:ph type="sldNum" sz="quarter" idx="5"/>
          </p:nvPr>
        </p:nvSpPr>
        <p:spPr/>
        <p:txBody>
          <a:bodyPr/>
          <a:lstStyle/>
          <a:p>
            <a:fld id="{5F1FE62B-A428-490D-93B0-3AEE213ABD96}" type="slidenum">
              <a:rPr lang="en-IN" smtClean="0"/>
              <a:t>7</a:t>
            </a:fld>
            <a:endParaRPr lang="en-IN"/>
          </a:p>
        </p:txBody>
      </p:sp>
    </p:spTree>
    <p:extLst>
      <p:ext uri="{BB962C8B-B14F-4D97-AF65-F5344CB8AC3E}">
        <p14:creationId xmlns:p14="http://schemas.microsoft.com/office/powerpoint/2010/main" val="281422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first step is to identify what the business intends to achieve with the software. Understanding these needs helps shape the direction of the project and ensures alignment with business goals.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8</a:t>
            </a:fld>
            <a:endParaRPr lang="en-IN"/>
          </a:p>
        </p:txBody>
      </p:sp>
    </p:spTree>
    <p:extLst>
      <p:ext uri="{BB962C8B-B14F-4D97-AF65-F5344CB8AC3E}">
        <p14:creationId xmlns:p14="http://schemas.microsoft.com/office/powerpoint/2010/main" val="1334215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Gathering detailed requirements involves discussing specific functionalities, user roles, and workflow processes. This helps create a clear blueprint of what the software should accomplish.
Image source: Microsoft 365 content library
</a:t>
            </a:r>
          </a:p>
        </p:txBody>
      </p:sp>
      <p:sp>
        <p:nvSpPr>
          <p:cNvPr id="4" name="Slide Number Placeholder 3"/>
          <p:cNvSpPr>
            <a:spLocks noGrp="1"/>
          </p:cNvSpPr>
          <p:nvPr>
            <p:ph type="sldNum" sz="quarter" idx="5"/>
          </p:nvPr>
        </p:nvSpPr>
        <p:spPr/>
        <p:txBody>
          <a:bodyPr/>
          <a:lstStyle/>
          <a:p>
            <a:fld id="{5F1FE62B-A428-490D-93B0-3AEE213ABD96}" type="slidenum">
              <a:rPr lang="en-IN" smtClean="0"/>
              <a:t>9</a:t>
            </a:fld>
            <a:endParaRPr lang="en-IN"/>
          </a:p>
        </p:txBody>
      </p:sp>
    </p:spTree>
    <p:extLst>
      <p:ext uri="{BB962C8B-B14F-4D97-AF65-F5344CB8AC3E}">
        <p14:creationId xmlns:p14="http://schemas.microsoft.com/office/powerpoint/2010/main" val="116502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66538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0319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85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24628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8259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19571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6979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91387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4381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20301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7/1/2025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1853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7/1/2025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182892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9B4B04-B692-53A1-FE42-4A02DC3A177C}"/>
              </a:ext>
            </a:extLst>
          </p:cNvPr>
          <p:cNvSpPr>
            <a:spLocks noGrp="1"/>
          </p:cNvSpPr>
          <p:nvPr>
            <p:ph type="ctrTitle"/>
          </p:nvPr>
        </p:nvSpPr>
        <p:spPr>
          <a:xfrm>
            <a:off x="6699869" y="978407"/>
            <a:ext cx="4983480" cy="3976380"/>
          </a:xfrm>
        </p:spPr>
        <p:txBody>
          <a:bodyPr anchor="t">
            <a:normAutofit/>
          </a:bodyPr>
          <a:lstStyle/>
          <a:p>
            <a:pPr>
              <a:lnSpc>
                <a:spcPct val="90000"/>
              </a:lnSpc>
            </a:pPr>
            <a:r>
              <a:rPr lang="en-IN" sz="4700" dirty="0"/>
              <a:t>Understanding the Software Development Life Cycle</a:t>
            </a:r>
          </a:p>
        </p:txBody>
      </p:sp>
      <p:sp>
        <p:nvSpPr>
          <p:cNvPr id="3" name="Subtitle 2">
            <a:extLst>
              <a:ext uri="{FF2B5EF4-FFF2-40B4-BE49-F238E27FC236}">
                <a16:creationId xmlns:a16="http://schemas.microsoft.com/office/drawing/2014/main" id="{B3A82A78-7319-F355-A3DE-399AE0DD8506}"/>
              </a:ext>
            </a:extLst>
          </p:cNvPr>
          <p:cNvSpPr>
            <a:spLocks noGrp="1"/>
          </p:cNvSpPr>
          <p:nvPr>
            <p:ph type="subTitle" idx="1"/>
          </p:nvPr>
        </p:nvSpPr>
        <p:spPr>
          <a:xfrm>
            <a:off x="6699869" y="5275825"/>
            <a:ext cx="4983481" cy="1070177"/>
          </a:xfrm>
        </p:spPr>
        <p:txBody>
          <a:bodyPr anchor="t">
            <a:normAutofit/>
          </a:bodyPr>
          <a:lstStyle/>
          <a:p>
            <a:r>
              <a:rPr lang="en-IN" sz="2400"/>
              <a:t>An overview of SDLC for everyone involved</a:t>
            </a:r>
          </a:p>
        </p:txBody>
      </p:sp>
      <p:pic>
        <p:nvPicPr>
          <p:cNvPr id="4" name="Picture 3" descr="Cloud computing concept isolated on white background">
            <a:extLst>
              <a:ext uri="{FF2B5EF4-FFF2-40B4-BE49-F238E27FC236}">
                <a16:creationId xmlns:a16="http://schemas.microsoft.com/office/drawing/2014/main" id="{F1B33B27-96F4-4D31-8BF5-BF7AB78D9190}"/>
              </a:ext>
            </a:extLst>
          </p:cNvPr>
          <p:cNvPicPr>
            <a:picLocks noChangeAspect="1"/>
          </p:cNvPicPr>
          <p:nvPr/>
        </p:nvPicPr>
        <p:blipFill>
          <a:blip r:embed="rId3"/>
          <a:srcRect l="13183" r="15256" b="1"/>
          <a:stretch>
            <a:fillRect/>
          </a:stretch>
        </p:blipFill>
        <p:spPr>
          <a:xfrm>
            <a:off x="525664" y="508090"/>
            <a:ext cx="5570336" cy="5837913"/>
          </a:xfrm>
          <a:prstGeom prst="rect">
            <a:avLst/>
          </a:prstGeom>
        </p:spPr>
      </p:pic>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493" y="508090"/>
            <a:ext cx="498348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67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40DEEC-341A-E151-0768-4FABADB0A968}"/>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a:solidFill>
                  <a:schemeClr val="tx1"/>
                </a:solidFill>
                <a:latin typeface="+mj-lt"/>
                <a:ea typeface="+mj-ea"/>
                <a:cs typeface="+mj-cs"/>
              </a:rPr>
              <a:t>Analyzing Requirements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Three women brainstorming">
            <a:extLst>
              <a:ext uri="{FF2B5EF4-FFF2-40B4-BE49-F238E27FC236}">
                <a16:creationId xmlns:a16="http://schemas.microsoft.com/office/drawing/2014/main" id="{1F036488-AEA9-4836-A01C-9CA8BFC22BFD}"/>
              </a:ext>
            </a:extLst>
          </p:cNvPr>
          <p:cNvPicPr>
            <a:picLocks noGrp="1" noChangeAspect="1"/>
          </p:cNvPicPr>
          <p:nvPr>
            <p:ph sz="half" idx="1"/>
          </p:nvPr>
        </p:nvPicPr>
        <p:blipFill>
          <a:blip r:embed="rId3"/>
          <a:srcRect l="4568" r="1"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B3D0703D-2CAB-E45F-8153-F00180D7485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Feasibility Assessment</a:t>
            </a:r>
          </a:p>
          <a:p>
            <a:pPr marL="0" lvl="1" indent="0">
              <a:buNone/>
            </a:pPr>
            <a:r>
              <a:rPr lang="en-US" sz="1400"/>
              <a:t>Analyzing requirements for feasibility ensures that the proposed solutions can be realistically implemented within constraints.</a:t>
            </a:r>
          </a:p>
          <a:p>
            <a:pPr marL="0" indent="0">
              <a:spcBef>
                <a:spcPts val="2500"/>
              </a:spcBef>
              <a:buNone/>
            </a:pPr>
            <a:r>
              <a:rPr lang="en-US" sz="1400" b="1"/>
              <a:t>Completeness Check</a:t>
            </a:r>
          </a:p>
          <a:p>
            <a:pPr marL="0" lvl="1" indent="0">
              <a:buNone/>
            </a:pPr>
            <a:r>
              <a:rPr lang="en-US" sz="1400"/>
              <a:t>A completeness check verifies that all necessary requirements are gathered and documented to avoid gaps in project execution.</a:t>
            </a:r>
          </a:p>
          <a:p>
            <a:pPr marL="0" indent="0">
              <a:spcBef>
                <a:spcPts val="2500"/>
              </a:spcBef>
              <a:buNone/>
            </a:pPr>
            <a:r>
              <a:rPr lang="en-US" sz="1400" b="1"/>
              <a:t>Alignment with Objectives</a:t>
            </a:r>
          </a:p>
          <a:p>
            <a:pPr marL="0" lvl="1" indent="0">
              <a:buNone/>
            </a:pPr>
            <a:r>
              <a:rPr lang="en-US" sz="1400"/>
              <a:t>Ensuring alignment with business objectives is crucial to maintain focus and deliver value throughout the project lifecycle.</a:t>
            </a:r>
          </a:p>
          <a:p>
            <a:pPr marL="0" indent="0">
              <a:spcBef>
                <a:spcPts val="2500"/>
              </a:spcBef>
              <a:buNone/>
            </a:pPr>
            <a:r>
              <a:rPr lang="en-US" sz="1400" b="1"/>
              <a:t>Preventing Scope Creep</a:t>
            </a:r>
          </a:p>
          <a:p>
            <a:pPr marL="0" lvl="1" indent="0">
              <a:buNone/>
            </a:pPr>
            <a:r>
              <a:rPr lang="en-US" sz="1400"/>
              <a:t>Analyzing requirements helps to identify potential scope creep, ensuring that the project stays within agreed boundaries.</a:t>
            </a:r>
            <a:endParaRPr lang="en-IN" sz="1400"/>
          </a:p>
        </p:txBody>
      </p:sp>
    </p:spTree>
    <p:extLst>
      <p:ext uri="{BB962C8B-B14F-4D97-AF65-F5344CB8AC3E}">
        <p14:creationId xmlns:p14="http://schemas.microsoft.com/office/powerpoint/2010/main" val="871771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4516467-AAA0-0A02-8488-D01A8BA6D24C}"/>
              </a:ext>
            </a:extLst>
          </p:cNvPr>
          <p:cNvSpPr>
            <a:spLocks noGrp="1"/>
          </p:cNvSpPr>
          <p:nvPr>
            <p:ph type="ctrTitle"/>
          </p:nvPr>
        </p:nvSpPr>
        <p:spPr>
          <a:xfrm>
            <a:off x="521208" y="1211766"/>
            <a:ext cx="7237052" cy="4727988"/>
          </a:xfrm>
        </p:spPr>
        <p:txBody>
          <a:bodyPr anchor="b">
            <a:normAutofit/>
          </a:bodyPr>
          <a:lstStyle/>
          <a:p>
            <a:r>
              <a:rPr lang="en-IN" sz="7400"/>
              <a:t>Phase 2: Design and Impact Analysis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80685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B8A046C-46BD-1A25-ED6C-2298B95066D7}"/>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Imparting Information to the Design Team</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D1A614A7-D7A1-61E5-8C4F-253AB27513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a:t>Effective Communication</a:t>
            </a:r>
          </a:p>
          <a:p>
            <a:pPr marL="0" lvl="1" indent="0">
              <a:buNone/>
            </a:pPr>
            <a:r>
              <a:rPr lang="en-US" sz="1400"/>
              <a:t>Non-technical personnel need to communicate clearly to convey requirements and business goals effectively.</a:t>
            </a:r>
          </a:p>
          <a:p>
            <a:pPr marL="0" indent="0">
              <a:spcBef>
                <a:spcPts val="2500"/>
              </a:spcBef>
              <a:buNone/>
            </a:pPr>
            <a:r>
              <a:rPr lang="en-US" sz="1400" b="1"/>
              <a:t>Aligning Design with Goals</a:t>
            </a:r>
          </a:p>
          <a:p>
            <a:pPr marL="0" lvl="1" indent="0">
              <a:buNone/>
            </a:pPr>
            <a:r>
              <a:rPr lang="en-US" sz="1400"/>
              <a:t>Ensuring the design aligns with user expectations and project objectives is crucial for project success.</a:t>
            </a:r>
            <a:endParaRPr lang="en-IN" sz="1400"/>
          </a:p>
        </p:txBody>
      </p:sp>
      <p:pic>
        <p:nvPicPr>
          <p:cNvPr id="5" name="Content Placeholder 4" descr="High angle shot of coworkers having a meeting in a modern office">
            <a:extLst>
              <a:ext uri="{FF2B5EF4-FFF2-40B4-BE49-F238E27FC236}">
                <a16:creationId xmlns:a16="http://schemas.microsoft.com/office/drawing/2014/main" id="{5DB741A2-64F8-4129-B877-2DC0F024F6F7}"/>
              </a:ext>
            </a:extLst>
          </p:cNvPr>
          <p:cNvPicPr>
            <a:picLocks noGrp="1" noChangeAspect="1"/>
          </p:cNvPicPr>
          <p:nvPr>
            <p:ph sz="half" idx="1"/>
          </p:nvPr>
        </p:nvPicPr>
        <p:blipFill>
          <a:blip r:embed="rId3"/>
          <a:srcRect t="11085" r="-1" b="12624"/>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3030526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4B976A-BD05-A91E-EEB8-47FB400CA7DA}"/>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Conducting Impact Analysis</a:t>
            </a:r>
          </a:p>
        </p:txBody>
      </p:sp>
      <p:pic>
        <p:nvPicPr>
          <p:cNvPr id="5" name="Content Placeholder 4" descr="Man drawing chart on clear screen">
            <a:extLst>
              <a:ext uri="{FF2B5EF4-FFF2-40B4-BE49-F238E27FC236}">
                <a16:creationId xmlns:a16="http://schemas.microsoft.com/office/drawing/2014/main" id="{46B95EC7-7B3F-4B47-A63E-492CD79DDFA4}"/>
              </a:ext>
            </a:extLst>
          </p:cNvPr>
          <p:cNvPicPr>
            <a:picLocks noGrp="1" noChangeAspect="1"/>
          </p:cNvPicPr>
          <p:nvPr>
            <p:ph sz="half" idx="1"/>
          </p:nvPr>
        </p:nvPicPr>
        <p:blipFill>
          <a:blip r:embed="rId3"/>
          <a:srcRect l="18752" r="32976"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E945E5CB-E6B8-B7A7-E307-1A2A81FA5A0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Purpose of Impact Analysis</a:t>
            </a:r>
          </a:p>
          <a:p>
            <a:pPr marL="0" lvl="1" indent="0">
              <a:buNone/>
            </a:pPr>
            <a:r>
              <a:rPr lang="en-US" sz="1400"/>
              <a:t>Impact analysis is essential for evaluating how proposed changes will influence current processes and systems.</a:t>
            </a:r>
          </a:p>
          <a:p>
            <a:pPr marL="0" indent="0">
              <a:spcBef>
                <a:spcPts val="2500"/>
              </a:spcBef>
              <a:buNone/>
            </a:pPr>
            <a:r>
              <a:rPr lang="en-US" sz="1400" b="1"/>
              <a:t>Risk Mitigation</a:t>
            </a:r>
          </a:p>
          <a:p>
            <a:pPr marL="0" lvl="1" indent="0">
              <a:buNone/>
            </a:pPr>
            <a:r>
              <a:rPr lang="en-US" sz="1400"/>
              <a:t>Understanding the impacts helps organizations mitigate risks associated with the implementation of changes.</a:t>
            </a:r>
          </a:p>
          <a:p>
            <a:pPr marL="0" indent="0">
              <a:spcBef>
                <a:spcPts val="2500"/>
              </a:spcBef>
              <a:buNone/>
            </a:pPr>
            <a:r>
              <a:rPr lang="en-US" sz="1400" b="1"/>
              <a:t>Evaluating Existing Processes</a:t>
            </a:r>
          </a:p>
          <a:p>
            <a:pPr marL="0" lvl="1" indent="0">
              <a:buNone/>
            </a:pPr>
            <a:r>
              <a:rPr lang="en-US" sz="1400"/>
              <a:t>Evaluating existing processes is critical to determine how they will be affected by proposed changes.</a:t>
            </a:r>
            <a:endParaRPr lang="en-IN" sz="1400"/>
          </a:p>
        </p:txBody>
      </p:sp>
    </p:spTree>
    <p:extLst>
      <p:ext uri="{BB962C8B-B14F-4D97-AF65-F5344CB8AC3E}">
        <p14:creationId xmlns:p14="http://schemas.microsoft.com/office/powerpoint/2010/main" val="2698955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82375B-353F-23EE-1FCC-A865719C0B6E}"/>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Creating High-Level Design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88303F7-4565-65E3-CEF4-7E5C38F6ED8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Software Architecture Overview</a:t>
            </a:r>
          </a:p>
          <a:p>
            <a:pPr marL="0" lvl="1" indent="0">
              <a:buNone/>
            </a:pPr>
            <a:r>
              <a:rPr lang="en-US" sz="1400"/>
              <a:t>The high-level design provides an overview of the software architecture, detailing essential components and their interactions.</a:t>
            </a:r>
          </a:p>
          <a:p>
            <a:pPr marL="0" indent="0">
              <a:spcBef>
                <a:spcPts val="2500"/>
              </a:spcBef>
              <a:buNone/>
            </a:pPr>
            <a:r>
              <a:rPr lang="en-US" sz="1400" b="1"/>
              <a:t>Modules and Interfaces</a:t>
            </a:r>
          </a:p>
          <a:p>
            <a:pPr marL="0" lvl="1" indent="0">
              <a:buNone/>
            </a:pPr>
            <a:r>
              <a:rPr lang="en-US" sz="1400"/>
              <a:t>It defines the different modules of the software and how they interface with each other, ensuring seamless communication.</a:t>
            </a:r>
          </a:p>
          <a:p>
            <a:pPr marL="0" indent="0">
              <a:spcBef>
                <a:spcPts val="2500"/>
              </a:spcBef>
              <a:buNone/>
            </a:pPr>
            <a:r>
              <a:rPr lang="en-US" sz="1400" b="1"/>
              <a:t>Data Flows</a:t>
            </a:r>
          </a:p>
          <a:p>
            <a:pPr marL="0" lvl="1" indent="0">
              <a:buNone/>
            </a:pPr>
            <a:r>
              <a:rPr lang="en-US" sz="1400"/>
              <a:t>The design includes diagrams of data flows, highlighting how information is processed and transferred within the system.</a:t>
            </a:r>
            <a:endParaRPr lang="en-IN" sz="1400"/>
          </a:p>
        </p:txBody>
      </p:sp>
      <p:pic>
        <p:nvPicPr>
          <p:cNvPr id="5" name="Content Placeholder 4" descr="Computer network security cloud computing internet technology">
            <a:extLst>
              <a:ext uri="{FF2B5EF4-FFF2-40B4-BE49-F238E27FC236}">
                <a16:creationId xmlns:a16="http://schemas.microsoft.com/office/drawing/2014/main" id="{F737CD92-7AA9-4648-8CDB-12EB4F068DE7}"/>
              </a:ext>
            </a:extLst>
          </p:cNvPr>
          <p:cNvPicPr>
            <a:picLocks noGrp="1" noChangeAspect="1"/>
          </p:cNvPicPr>
          <p:nvPr>
            <p:ph sz="half" idx="1"/>
          </p:nvPr>
        </p:nvPicPr>
        <p:blipFill>
          <a:blip r:embed="rId3"/>
          <a:srcRect l="24050" r="23593"/>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319438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172E7B7-2C3B-FE5D-6373-8E0F6DA16E28}"/>
              </a:ext>
            </a:extLst>
          </p:cNvPr>
          <p:cNvSpPr>
            <a:spLocks noGrp="1"/>
          </p:cNvSpPr>
          <p:nvPr>
            <p:ph type="ctrTitle"/>
          </p:nvPr>
        </p:nvSpPr>
        <p:spPr>
          <a:xfrm>
            <a:off x="521208" y="1211766"/>
            <a:ext cx="7237052" cy="4727988"/>
          </a:xfrm>
        </p:spPr>
        <p:txBody>
          <a:bodyPr anchor="b">
            <a:normAutofit/>
          </a:bodyPr>
          <a:lstStyle/>
          <a:p>
            <a:r>
              <a:rPr lang="en-IN" sz="7400"/>
              <a:t>Phase 3: Detailed Design and Technical Refinement</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9341694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9F2A34-602B-0876-E0EA-F2D049D73FC7}"/>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a:solidFill>
                  <a:schemeClr val="tx1"/>
                </a:solidFill>
                <a:latin typeface="+mj-lt"/>
                <a:ea typeface="+mj-ea"/>
                <a:cs typeface="+mj-cs"/>
              </a:rPr>
              <a:t>Developing Low-Level Design</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Modern background created from scratch through a multi-step design process">
            <a:extLst>
              <a:ext uri="{FF2B5EF4-FFF2-40B4-BE49-F238E27FC236}">
                <a16:creationId xmlns:a16="http://schemas.microsoft.com/office/drawing/2014/main" id="{637B5BE4-6F24-40B5-BE8B-FB5CF62B898E}"/>
              </a:ext>
            </a:extLst>
          </p:cNvPr>
          <p:cNvPicPr>
            <a:picLocks noGrp="1" noChangeAspect="1"/>
          </p:cNvPicPr>
          <p:nvPr>
            <p:ph sz="half" idx="1"/>
          </p:nvPr>
        </p:nvPicPr>
        <p:blipFill>
          <a:blip r:embed="rId3"/>
          <a:srcRect l="4568" r="1"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896CC2E2-99D5-7221-D3F1-767C8EF93E6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Detailed Specifications</a:t>
            </a:r>
          </a:p>
          <a:p>
            <a:pPr marL="0" lvl="1" indent="0">
              <a:buNone/>
            </a:pPr>
            <a:r>
              <a:rPr lang="en-US" sz="1400"/>
              <a:t>Low-level design provides detailed specifications for each component, ensuring clear understanding and implementation.</a:t>
            </a:r>
          </a:p>
          <a:p>
            <a:pPr marL="0" indent="0">
              <a:spcBef>
                <a:spcPts val="2500"/>
              </a:spcBef>
              <a:buNone/>
            </a:pPr>
            <a:r>
              <a:rPr lang="en-US" sz="1400" b="1"/>
              <a:t>Defining Algorithms</a:t>
            </a:r>
          </a:p>
          <a:p>
            <a:pPr marL="0" lvl="1" indent="0">
              <a:buNone/>
            </a:pPr>
            <a:r>
              <a:rPr lang="en-US" sz="1400"/>
              <a:t>This phase involves defining algorithms that will dictate the logic and functionality of each component.</a:t>
            </a:r>
          </a:p>
          <a:p>
            <a:pPr marL="0" indent="0">
              <a:spcBef>
                <a:spcPts val="2500"/>
              </a:spcBef>
              <a:buNone/>
            </a:pPr>
            <a:r>
              <a:rPr lang="en-US" sz="1400" b="1"/>
              <a:t>Data Structures</a:t>
            </a:r>
          </a:p>
          <a:p>
            <a:pPr marL="0" lvl="1" indent="0">
              <a:buNone/>
            </a:pPr>
            <a:r>
              <a:rPr lang="en-US" sz="1400"/>
              <a:t>Choosing appropriate data structures is crucial for efficient data management and performance in software design.</a:t>
            </a:r>
          </a:p>
          <a:p>
            <a:pPr marL="0" indent="0">
              <a:spcBef>
                <a:spcPts val="2500"/>
              </a:spcBef>
              <a:buNone/>
            </a:pPr>
            <a:r>
              <a:rPr lang="en-US" sz="1400" b="1"/>
              <a:t>Interfaces Definition</a:t>
            </a:r>
          </a:p>
          <a:p>
            <a:pPr marL="0" lvl="1" indent="0">
              <a:buNone/>
            </a:pPr>
            <a:r>
              <a:rPr lang="en-US" sz="1400"/>
              <a:t>Defining interfaces establishes how different components will interact and communicate with each other.</a:t>
            </a:r>
            <a:endParaRPr lang="en-IN" sz="1400"/>
          </a:p>
        </p:txBody>
      </p:sp>
    </p:spTree>
    <p:extLst>
      <p:ext uri="{BB962C8B-B14F-4D97-AF65-F5344CB8AC3E}">
        <p14:creationId xmlns:p14="http://schemas.microsoft.com/office/powerpoint/2010/main" val="762996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657A7B-2A27-3BE1-D1B6-3D039EB5399C}"/>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Technical Refinement for Development Team</a:t>
            </a:r>
          </a:p>
        </p:txBody>
      </p:sp>
      <p:pic>
        <p:nvPicPr>
          <p:cNvPr id="5" name="Content Placeholder 4" descr="People at the meeting desk">
            <a:extLst>
              <a:ext uri="{FF2B5EF4-FFF2-40B4-BE49-F238E27FC236}">
                <a16:creationId xmlns:a16="http://schemas.microsoft.com/office/drawing/2014/main" id="{D9F1E96B-6EE6-444F-BBBF-933CD4C99C3F}"/>
              </a:ext>
            </a:extLst>
          </p:cNvPr>
          <p:cNvPicPr>
            <a:picLocks noGrp="1" noChangeAspect="1"/>
          </p:cNvPicPr>
          <p:nvPr>
            <p:ph sz="half" idx="1"/>
          </p:nvPr>
        </p:nvPicPr>
        <p:blipFill>
          <a:blip r:embed="rId3"/>
          <a:srcRect l="25433" r="33887"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708AD1B7-AC67-0604-3FDE-D5E02F5908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Clarity in Tasks</a:t>
            </a:r>
          </a:p>
          <a:p>
            <a:pPr marL="0" lvl="1" indent="0">
              <a:buNone/>
            </a:pPr>
            <a:r>
              <a:rPr lang="en-US" sz="1400"/>
              <a:t>Refining technical details helps the development team understand their specific tasks clearly, enhancing productivity.</a:t>
            </a:r>
          </a:p>
          <a:p>
            <a:pPr marL="0" indent="0">
              <a:spcBef>
                <a:spcPts val="2500"/>
              </a:spcBef>
              <a:buNone/>
            </a:pPr>
            <a:r>
              <a:rPr lang="en-US" sz="1400" b="1"/>
              <a:t>Essential Tools</a:t>
            </a:r>
          </a:p>
          <a:p>
            <a:pPr marL="0" lvl="1" indent="0">
              <a:buNone/>
            </a:pPr>
            <a:r>
              <a:rPr lang="en-US" sz="1400"/>
              <a:t>Identifying and refining the tools required for implementation ensures the team is well-equipped for the project.</a:t>
            </a:r>
          </a:p>
          <a:p>
            <a:pPr marL="0" indent="0">
              <a:spcBef>
                <a:spcPts val="2500"/>
              </a:spcBef>
              <a:buNone/>
            </a:pPr>
            <a:r>
              <a:rPr lang="en-US" sz="1400" b="1"/>
              <a:t>Team Collaboration</a:t>
            </a:r>
          </a:p>
          <a:p>
            <a:pPr marL="0" lvl="1" indent="0">
              <a:buNone/>
            </a:pPr>
            <a:r>
              <a:rPr lang="en-US" sz="1400"/>
              <a:t>Effective communication and collaboration within the team are crucial for successful technical refinement.</a:t>
            </a:r>
            <a:endParaRPr lang="en-IN" sz="1400"/>
          </a:p>
        </p:txBody>
      </p:sp>
    </p:spTree>
    <p:extLst>
      <p:ext uri="{BB962C8B-B14F-4D97-AF65-F5344CB8AC3E}">
        <p14:creationId xmlns:p14="http://schemas.microsoft.com/office/powerpoint/2010/main" val="3640043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8A765E6-FE89-0CDB-8C20-036364BFBDDF}"/>
              </a:ext>
            </a:extLst>
          </p:cNvPr>
          <p:cNvSpPr>
            <a:spLocks noGrp="1"/>
          </p:cNvSpPr>
          <p:nvPr>
            <p:ph type="title"/>
          </p:nvPr>
        </p:nvSpPr>
        <p:spPr>
          <a:xfrm>
            <a:off x="521208" y="978408"/>
            <a:ext cx="3200400" cy="2432304"/>
          </a:xfrm>
        </p:spPr>
        <p:txBody>
          <a:bodyPr vert="horz" lIns="91440" tIns="45720" rIns="91440" bIns="45720" rtlCol="0" anchor="b">
            <a:normAutofit/>
          </a:bodyPr>
          <a:lstStyle/>
          <a:p>
            <a:r>
              <a:rPr lang="en-US" sz="3400" b="1" kern="1200">
                <a:solidFill>
                  <a:schemeClr val="tx1"/>
                </a:solidFill>
                <a:latin typeface="+mj-lt"/>
                <a:ea typeface="+mj-ea"/>
                <a:cs typeface="+mj-cs"/>
              </a:rPr>
              <a:t>Technical Breakdown of Requirements</a:t>
            </a:r>
          </a:p>
        </p:txBody>
      </p:sp>
      <p:sp>
        <p:nvSpPr>
          <p:cNvPr id="14" name="Freeform: Shape 13">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1C561791-023C-4BE6-B80D-64EF9D25B4A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3538728"/>
            <a:ext cx="3200400" cy="2816352"/>
          </a:xfrm>
        </p:spPr>
        <p:txBody>
          <a:bodyPr>
            <a:normAutofit/>
          </a:bodyPr>
          <a:lstStyle/>
          <a:p>
            <a:pPr marL="0" indent="0">
              <a:lnSpc>
                <a:spcPct val="100000"/>
              </a:lnSpc>
              <a:spcBef>
                <a:spcPts val="2500"/>
              </a:spcBef>
              <a:buNone/>
            </a:pPr>
            <a:r>
              <a:rPr lang="en-US" sz="1000" b="1"/>
              <a:t>Clear Specifications</a:t>
            </a:r>
          </a:p>
          <a:p>
            <a:pPr marL="0" lvl="1" indent="0">
              <a:lnSpc>
                <a:spcPct val="100000"/>
              </a:lnSpc>
              <a:buNone/>
            </a:pPr>
            <a:r>
              <a:rPr lang="en-US" sz="1000"/>
              <a:t>Having clear specifications helps in understanding the requirements and expectations of the software project.</a:t>
            </a:r>
          </a:p>
          <a:p>
            <a:pPr marL="0" indent="0">
              <a:lnSpc>
                <a:spcPct val="100000"/>
              </a:lnSpc>
              <a:spcBef>
                <a:spcPts val="2500"/>
              </a:spcBef>
              <a:buNone/>
            </a:pPr>
            <a:r>
              <a:rPr lang="en-US" sz="1000" b="1"/>
              <a:t>Reducing Ambiguity</a:t>
            </a:r>
          </a:p>
          <a:p>
            <a:pPr marL="0" lvl="1" indent="0">
              <a:lnSpc>
                <a:spcPct val="100000"/>
              </a:lnSpc>
              <a:buNone/>
            </a:pPr>
            <a:r>
              <a:rPr lang="en-US" sz="1000"/>
              <a:t>A comprehensive breakdown reduces ambiguity, helping developers to avoid misunderstandings and errors during development.</a:t>
            </a:r>
          </a:p>
          <a:p>
            <a:pPr marL="0" indent="0">
              <a:lnSpc>
                <a:spcPct val="100000"/>
              </a:lnSpc>
              <a:spcBef>
                <a:spcPts val="2500"/>
              </a:spcBef>
              <a:buNone/>
            </a:pPr>
            <a:r>
              <a:rPr lang="en-US" sz="1000" b="1"/>
              <a:t>Successful Development</a:t>
            </a:r>
          </a:p>
          <a:p>
            <a:pPr marL="0" lvl="1" indent="0">
              <a:lnSpc>
                <a:spcPct val="100000"/>
              </a:lnSpc>
              <a:buNone/>
            </a:pPr>
            <a:r>
              <a:rPr lang="en-US" sz="1000"/>
              <a:t>Well-defined requirements lay the foundation for a successful development process, leading to better outcomes and satisfaction.</a:t>
            </a:r>
            <a:endParaRPr lang="en-IN" sz="1000"/>
          </a:p>
        </p:txBody>
      </p:sp>
      <p:pic>
        <p:nvPicPr>
          <p:cNvPr id="5" name="Content Placeholder 4" descr="shot of progress report">
            <a:extLst>
              <a:ext uri="{FF2B5EF4-FFF2-40B4-BE49-F238E27FC236}">
                <a16:creationId xmlns:a16="http://schemas.microsoft.com/office/drawing/2014/main" id="{D072F43F-ECB5-4FC7-A0A6-A50655FBA468}"/>
              </a:ext>
            </a:extLst>
          </p:cNvPr>
          <p:cNvPicPr>
            <a:picLocks noGrp="1" noChangeAspect="1"/>
          </p:cNvPicPr>
          <p:nvPr>
            <p:ph sz="half" idx="1"/>
          </p:nvPr>
        </p:nvPicPr>
        <p:blipFill>
          <a:blip r:embed="rId3"/>
          <a:srcRect r="6787"/>
          <a:stretch>
            <a:fillRect/>
          </a:stretch>
        </p:blipFill>
        <p:spPr>
          <a:xfrm>
            <a:off x="4136609" y="970929"/>
            <a:ext cx="7534183" cy="5375076"/>
          </a:xfrm>
          <a:prstGeom prst="rect">
            <a:avLst/>
          </a:prstGeom>
        </p:spPr>
      </p:pic>
    </p:spTree>
    <p:extLst>
      <p:ext uri="{BB962C8B-B14F-4D97-AF65-F5344CB8AC3E}">
        <p14:creationId xmlns:p14="http://schemas.microsoft.com/office/powerpoint/2010/main" val="4002321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14E19BE-A219-1C56-411B-D2397896CF02}"/>
              </a:ext>
            </a:extLst>
          </p:cNvPr>
          <p:cNvSpPr>
            <a:spLocks noGrp="1"/>
          </p:cNvSpPr>
          <p:nvPr>
            <p:ph type="ctrTitle"/>
          </p:nvPr>
        </p:nvSpPr>
        <p:spPr>
          <a:xfrm>
            <a:off x="521208" y="1211766"/>
            <a:ext cx="7237052" cy="4727988"/>
          </a:xfrm>
        </p:spPr>
        <p:txBody>
          <a:bodyPr anchor="b">
            <a:normAutofit/>
          </a:bodyPr>
          <a:lstStyle/>
          <a:p>
            <a:r>
              <a:rPr lang="en-IN" sz="7400"/>
              <a:t>Phase 4: Development and Estimation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848779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0389B1B-F82C-58A3-B83F-A6B18E875962}"/>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a:solidFill>
                  <a:schemeClr val="tx1"/>
                </a:solidFill>
                <a:latin typeface="+mj-lt"/>
                <a:ea typeface="+mj-ea"/>
                <a:cs typeface="+mj-cs"/>
              </a:rPr>
              <a:t>Agenda Items</a:t>
            </a:r>
          </a:p>
        </p:txBody>
      </p:sp>
      <p:pic>
        <p:nvPicPr>
          <p:cNvPr id="5" name="Content Placeholder 4" descr="Female drawing flow chart">
            <a:extLst>
              <a:ext uri="{FF2B5EF4-FFF2-40B4-BE49-F238E27FC236}">
                <a16:creationId xmlns:a16="http://schemas.microsoft.com/office/drawing/2014/main" id="{97AF2926-6690-4DC5-890E-340076866E06}"/>
              </a:ext>
            </a:extLst>
          </p:cNvPr>
          <p:cNvPicPr>
            <a:picLocks noGrp="1" noChangeAspect="1"/>
          </p:cNvPicPr>
          <p:nvPr>
            <p:ph sz="half" idx="1"/>
          </p:nvPr>
        </p:nvPicPr>
        <p:blipFill>
          <a:blip r:embed="rId3"/>
          <a:srcRect l="16359" r="19723"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6D495CE6-7CCC-5E45-567C-C7EAA163D7BA}"/>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995160" y="2578608"/>
            <a:ext cx="4672584" cy="3767328"/>
          </a:xfrm>
        </p:spPr>
        <p:txBody>
          <a:bodyPr vert="horz" lIns="91440" tIns="45720" rIns="91440" bIns="45720" rtlCol="0">
            <a:normAutofit/>
          </a:bodyPr>
          <a:lstStyle/>
          <a:p>
            <a:pPr>
              <a:lnSpc>
                <a:spcPct val="100000"/>
              </a:lnSpc>
            </a:pPr>
            <a:r>
              <a:rPr lang="en-US" sz="1500"/>
              <a:t>Introduction to the Software Development Life Cycle (SDLC)</a:t>
            </a:r>
          </a:p>
          <a:p>
            <a:pPr>
              <a:lnSpc>
                <a:spcPct val="100000"/>
              </a:lnSpc>
            </a:pPr>
            <a:r>
              <a:rPr lang="en-US" sz="1500"/>
              <a:t>Phase 1: Requirements Gathering and Analysis</a:t>
            </a:r>
          </a:p>
          <a:p>
            <a:pPr>
              <a:lnSpc>
                <a:spcPct val="100000"/>
              </a:lnSpc>
            </a:pPr>
            <a:r>
              <a:rPr lang="en-US" sz="1500"/>
              <a:t>Phase 2: Design and Impact Analysis</a:t>
            </a:r>
          </a:p>
          <a:p>
            <a:pPr>
              <a:lnSpc>
                <a:spcPct val="100000"/>
              </a:lnSpc>
            </a:pPr>
            <a:r>
              <a:rPr lang="en-US" sz="1500"/>
              <a:t>Phase 3: Detailed Design and Technical Refinement</a:t>
            </a:r>
          </a:p>
          <a:p>
            <a:pPr>
              <a:lnSpc>
                <a:spcPct val="100000"/>
              </a:lnSpc>
            </a:pPr>
            <a:r>
              <a:rPr lang="en-US" sz="1500"/>
              <a:t>Phase 4: Development and Estimation</a:t>
            </a:r>
          </a:p>
          <a:p>
            <a:pPr>
              <a:lnSpc>
                <a:spcPct val="100000"/>
              </a:lnSpc>
            </a:pPr>
            <a:r>
              <a:rPr lang="en-US" sz="1500"/>
              <a:t>Phase 5: Testing and Deployment</a:t>
            </a:r>
          </a:p>
          <a:p>
            <a:pPr>
              <a:lnSpc>
                <a:spcPct val="100000"/>
              </a:lnSpc>
            </a:pPr>
            <a:r>
              <a:rPr lang="en-US" sz="1500"/>
              <a:t>Phase 6: Production Release</a:t>
            </a:r>
          </a:p>
          <a:p>
            <a:pPr>
              <a:lnSpc>
                <a:spcPct val="100000"/>
              </a:lnSpc>
            </a:pPr>
            <a:r>
              <a:rPr lang="en-US" sz="1500"/>
              <a:t>Example: Planning for a Vacation</a:t>
            </a:r>
          </a:p>
        </p:txBody>
      </p:sp>
    </p:spTree>
    <p:extLst>
      <p:ext uri="{BB962C8B-B14F-4D97-AF65-F5344CB8AC3E}">
        <p14:creationId xmlns:p14="http://schemas.microsoft.com/office/powerpoint/2010/main" val="323216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E2A9A-AE39-2331-0038-D029BD907DFE}"/>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Estimating Development Effort</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BD7FA1A-B027-F000-E244-AED04FFCDDC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Resource Determination</a:t>
            </a:r>
          </a:p>
          <a:p>
            <a:pPr marL="0" lvl="1" indent="0">
              <a:buNone/>
            </a:pPr>
            <a:r>
              <a:rPr lang="en-US" sz="1400"/>
              <a:t>Identifying the necessary resources is crucial for successful project execution and management.</a:t>
            </a:r>
          </a:p>
          <a:p>
            <a:pPr marL="0" indent="0">
              <a:spcBef>
                <a:spcPts val="2500"/>
              </a:spcBef>
              <a:buNone/>
            </a:pPr>
            <a:r>
              <a:rPr lang="en-US" sz="1400" b="1"/>
              <a:t>Time Management</a:t>
            </a:r>
          </a:p>
          <a:p>
            <a:pPr marL="0" lvl="1" indent="0">
              <a:buNone/>
            </a:pPr>
            <a:r>
              <a:rPr lang="en-US" sz="1400"/>
              <a:t>Accurate time estimation is essential for setting realistic deadlines and maintaining project schedules.</a:t>
            </a:r>
          </a:p>
          <a:p>
            <a:pPr marL="0" indent="0">
              <a:spcBef>
                <a:spcPts val="2500"/>
              </a:spcBef>
              <a:buNone/>
            </a:pPr>
            <a:r>
              <a:rPr lang="en-US" sz="1400" b="1"/>
              <a:t>Budget Planning</a:t>
            </a:r>
          </a:p>
          <a:p>
            <a:pPr marL="0" lvl="1" indent="0">
              <a:buNone/>
            </a:pPr>
            <a:r>
              <a:rPr lang="en-US" sz="1400"/>
              <a:t>Estimating the budget helps in financial planning and ensures that costs do not exceed limits.</a:t>
            </a:r>
            <a:endParaRPr lang="en-IN" sz="1400"/>
          </a:p>
        </p:txBody>
      </p:sp>
      <p:pic>
        <p:nvPicPr>
          <p:cNvPr id="5" name="Content Placeholder 4" descr="Closeup of a pen on financial data.">
            <a:extLst>
              <a:ext uri="{FF2B5EF4-FFF2-40B4-BE49-F238E27FC236}">
                <a16:creationId xmlns:a16="http://schemas.microsoft.com/office/drawing/2014/main" id="{012A20B5-5CA6-47ED-A83A-342DCF02F91B}"/>
              </a:ext>
            </a:extLst>
          </p:cNvPr>
          <p:cNvPicPr>
            <a:picLocks noGrp="1" noChangeAspect="1"/>
          </p:cNvPicPr>
          <p:nvPr>
            <p:ph sz="half" idx="1"/>
          </p:nvPr>
        </p:nvPicPr>
        <p:blipFill>
          <a:blip r:embed="rId3"/>
          <a:srcRect l="52699" r="703"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604610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155DD8-5D0D-5BEC-191B-48371CA32CA9}"/>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Development of Code</a:t>
            </a:r>
          </a:p>
        </p:txBody>
      </p:sp>
      <p:pic>
        <p:nvPicPr>
          <p:cNvPr id="5" name="Content Placeholder 4" descr="Computer script on a screen">
            <a:extLst>
              <a:ext uri="{FF2B5EF4-FFF2-40B4-BE49-F238E27FC236}">
                <a16:creationId xmlns:a16="http://schemas.microsoft.com/office/drawing/2014/main" id="{3E8703C9-B479-486E-98A2-512273AEC06A}"/>
              </a:ext>
            </a:extLst>
          </p:cNvPr>
          <p:cNvPicPr>
            <a:picLocks noGrp="1" noChangeAspect="1"/>
          </p:cNvPicPr>
          <p:nvPr>
            <p:ph sz="half" idx="1"/>
          </p:nvPr>
        </p:nvPicPr>
        <p:blipFill>
          <a:blip r:embed="rId3"/>
          <a:srcRect l="5376" r="46352"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3F08C57C-43E9-09D0-A4A6-29B78B0F72A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Coding Process</a:t>
            </a:r>
          </a:p>
          <a:p>
            <a:pPr marL="0" lvl="1" indent="0">
              <a:buNone/>
            </a:pPr>
            <a:r>
              <a:rPr lang="en-US" sz="1400"/>
              <a:t>The coding process is where developers transform designs and specifications into functional software code.</a:t>
            </a:r>
          </a:p>
          <a:p>
            <a:pPr marL="0" indent="0">
              <a:spcBef>
                <a:spcPts val="2500"/>
              </a:spcBef>
              <a:buNone/>
            </a:pPr>
            <a:r>
              <a:rPr lang="en-US" sz="1400" b="1"/>
              <a:t>Critical Phase</a:t>
            </a:r>
          </a:p>
          <a:p>
            <a:pPr marL="0" lvl="1" indent="0">
              <a:buNone/>
            </a:pPr>
            <a:r>
              <a:rPr lang="en-US" sz="1400"/>
              <a:t>This phase is crucial as it marks the transition from design to actual product development.</a:t>
            </a:r>
          </a:p>
          <a:p>
            <a:pPr marL="0" indent="0">
              <a:spcBef>
                <a:spcPts val="2500"/>
              </a:spcBef>
              <a:buNone/>
            </a:pPr>
            <a:r>
              <a:rPr lang="en-US" sz="1400" b="1"/>
              <a:t>Software Implementation</a:t>
            </a:r>
          </a:p>
          <a:p>
            <a:pPr marL="0" lvl="1" indent="0">
              <a:buNone/>
            </a:pPr>
            <a:r>
              <a:rPr lang="en-US" sz="1400"/>
              <a:t>Implementation involves integrating the code, testing functionalities, and ensuring it meets the established requirements.</a:t>
            </a:r>
            <a:endParaRPr lang="en-IN" sz="1400"/>
          </a:p>
        </p:txBody>
      </p:sp>
    </p:spTree>
    <p:extLst>
      <p:ext uri="{BB962C8B-B14F-4D97-AF65-F5344CB8AC3E}">
        <p14:creationId xmlns:p14="http://schemas.microsoft.com/office/powerpoint/2010/main" val="1554900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FB1E2C-C36C-40EE-2AF6-35E5AC87B597}"/>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Unit Testing</a:t>
            </a:r>
          </a:p>
        </p:txBody>
      </p:sp>
      <p:pic>
        <p:nvPicPr>
          <p:cNvPr id="5" name="Content Placeholder 4" descr="Correct check box digital concept on the circuit board">
            <a:extLst>
              <a:ext uri="{FF2B5EF4-FFF2-40B4-BE49-F238E27FC236}">
                <a16:creationId xmlns:a16="http://schemas.microsoft.com/office/drawing/2014/main" id="{F5C55404-15A0-4254-B2A8-71CB5C8ACC85}"/>
              </a:ext>
            </a:extLst>
          </p:cNvPr>
          <p:cNvPicPr>
            <a:picLocks noGrp="1" noChangeAspect="1"/>
          </p:cNvPicPr>
          <p:nvPr>
            <p:ph sz="half" idx="1"/>
          </p:nvPr>
        </p:nvPicPr>
        <p:blipFill>
          <a:blip r:embed="rId3"/>
          <a:srcRect l="21783" r="23979"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D22FCDDB-32C4-7A52-BD47-1290E544D66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Importance of Unit Testing</a:t>
            </a:r>
          </a:p>
          <a:p>
            <a:pPr marL="0" lvl="1" indent="0">
              <a:buNone/>
            </a:pPr>
            <a:r>
              <a:rPr lang="en-US" sz="1400"/>
              <a:t>Unit testing is crucial for identifying bugs early in the development process, which can save time and resources later.</a:t>
            </a:r>
          </a:p>
          <a:p>
            <a:pPr marL="0" indent="0">
              <a:spcBef>
                <a:spcPts val="2500"/>
              </a:spcBef>
              <a:buNone/>
            </a:pPr>
            <a:r>
              <a:rPr lang="en-US" sz="1400" b="1"/>
              <a:t>Component-Level Testing</a:t>
            </a:r>
          </a:p>
          <a:p>
            <a:pPr marL="0" lvl="1" indent="0">
              <a:buNone/>
            </a:pPr>
            <a:r>
              <a:rPr lang="en-US" sz="1400"/>
              <a:t>Unit testing focuses on individual components of the software, ensuring that each part functions correctly before integration.</a:t>
            </a:r>
          </a:p>
          <a:p>
            <a:pPr marL="0" indent="0">
              <a:spcBef>
                <a:spcPts val="2500"/>
              </a:spcBef>
              <a:buNone/>
            </a:pPr>
            <a:r>
              <a:rPr lang="en-US" sz="1400" b="1"/>
              <a:t>Prevention of Future Issues</a:t>
            </a:r>
          </a:p>
          <a:p>
            <a:pPr marL="0" lvl="1" indent="0">
              <a:buNone/>
            </a:pPr>
            <a:r>
              <a:rPr lang="en-US" sz="1400"/>
              <a:t>By fixing issues during unit testing, developers can prevent larger problems that may arise during integration testing.</a:t>
            </a:r>
            <a:endParaRPr lang="en-IN" sz="1400"/>
          </a:p>
        </p:txBody>
      </p:sp>
    </p:spTree>
    <p:extLst>
      <p:ext uri="{BB962C8B-B14F-4D97-AF65-F5344CB8AC3E}">
        <p14:creationId xmlns:p14="http://schemas.microsoft.com/office/powerpoint/2010/main" val="1529468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DC13092-0240-2605-4F0E-FB0B58DE7C02}"/>
              </a:ext>
            </a:extLst>
          </p:cNvPr>
          <p:cNvSpPr>
            <a:spLocks noGrp="1"/>
          </p:cNvSpPr>
          <p:nvPr>
            <p:ph type="ctrTitle"/>
          </p:nvPr>
        </p:nvSpPr>
        <p:spPr>
          <a:xfrm>
            <a:off x="521208" y="1211766"/>
            <a:ext cx="7237052" cy="4727988"/>
          </a:xfrm>
        </p:spPr>
        <p:txBody>
          <a:bodyPr anchor="b">
            <a:normAutofit/>
          </a:bodyPr>
          <a:lstStyle/>
          <a:p>
            <a:r>
              <a:rPr lang="en-IN" sz="7400"/>
              <a:t>Phase 5: Testing and Deployment</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4073402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23C14E-E6F5-CF05-210A-062323750EE2}"/>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Functional Testing</a:t>
            </a:r>
          </a:p>
        </p:txBody>
      </p:sp>
      <p:pic>
        <p:nvPicPr>
          <p:cNvPr id="5" name="Content Placeholder 4" descr="Modern data center and technology background">
            <a:extLst>
              <a:ext uri="{FF2B5EF4-FFF2-40B4-BE49-F238E27FC236}">
                <a16:creationId xmlns:a16="http://schemas.microsoft.com/office/drawing/2014/main" id="{CB0A4AC8-70C0-470F-B05B-E3F8B368033C}"/>
              </a:ext>
            </a:extLst>
          </p:cNvPr>
          <p:cNvPicPr>
            <a:picLocks noGrp="1" noChangeAspect="1"/>
          </p:cNvPicPr>
          <p:nvPr>
            <p:ph sz="half" idx="1"/>
          </p:nvPr>
        </p:nvPicPr>
        <p:blipFill>
          <a:blip r:embed="rId3"/>
          <a:srcRect l="26807" r="49147"/>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903551E1-0B22-1E7A-3258-2ECFA15AA2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Purpose of Functional Testing</a:t>
            </a:r>
          </a:p>
          <a:p>
            <a:pPr marL="0" lvl="1" indent="0">
              <a:buNone/>
            </a:pPr>
            <a:r>
              <a:rPr lang="en-US" sz="1400"/>
              <a:t>Functional testing aims to ensure software features operate as expected based on user requirements and specifications.</a:t>
            </a:r>
          </a:p>
          <a:p>
            <a:pPr marL="0" indent="0">
              <a:spcBef>
                <a:spcPts val="2500"/>
              </a:spcBef>
              <a:buNone/>
            </a:pPr>
            <a:r>
              <a:rPr lang="en-US" sz="1400" b="1"/>
              <a:t>Types of Functional Tests</a:t>
            </a:r>
          </a:p>
          <a:p>
            <a:pPr marL="0" lvl="1" indent="0">
              <a:buNone/>
            </a:pPr>
            <a:r>
              <a:rPr lang="en-US" sz="1400"/>
              <a:t>Different types of functional tests include unit testing, integration testing, and system testing to verify various aspects of software functionality.</a:t>
            </a:r>
          </a:p>
          <a:p>
            <a:pPr marL="0" indent="0">
              <a:spcBef>
                <a:spcPts val="2500"/>
              </a:spcBef>
              <a:buNone/>
            </a:pPr>
            <a:r>
              <a:rPr lang="en-US" sz="1400" b="1"/>
              <a:t>Importance of Verification</a:t>
            </a:r>
          </a:p>
          <a:p>
            <a:pPr marL="0" lvl="1" indent="0">
              <a:buNone/>
            </a:pPr>
            <a:r>
              <a:rPr lang="en-US" sz="1400"/>
              <a:t>Verifying features and functionalities helps identify issues early, ensuring that the software meets user needs and quality standards.</a:t>
            </a:r>
            <a:endParaRPr lang="en-IN" sz="1400"/>
          </a:p>
        </p:txBody>
      </p:sp>
    </p:spTree>
    <p:extLst>
      <p:ext uri="{BB962C8B-B14F-4D97-AF65-F5344CB8AC3E}">
        <p14:creationId xmlns:p14="http://schemas.microsoft.com/office/powerpoint/2010/main" val="922823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2119671-CE88-3B45-1067-030EF7C1AFB4}"/>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a:solidFill>
                  <a:schemeClr val="tx1"/>
                </a:solidFill>
                <a:latin typeface="+mj-lt"/>
                <a:ea typeface="+mj-ea"/>
                <a:cs typeface="+mj-cs"/>
              </a:rPr>
              <a:t>Regression Testing</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E69EF363-7B2A-F763-76A9-DE67588AE70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a:t>Purpose of Regression Testing</a:t>
            </a:r>
          </a:p>
          <a:p>
            <a:pPr marL="0" lvl="1" indent="0">
              <a:buNone/>
            </a:pPr>
            <a:r>
              <a:rPr lang="en-US" sz="1400"/>
              <a:t>Regression testing checks that new code changes do not disrupt existing features, ensuring software reliability.</a:t>
            </a:r>
          </a:p>
          <a:p>
            <a:pPr marL="0" indent="0">
              <a:spcBef>
                <a:spcPts val="2500"/>
              </a:spcBef>
              <a:buNone/>
            </a:pPr>
            <a:r>
              <a:rPr lang="en-US" sz="1400" b="1"/>
              <a:t>Importance for Software Development</a:t>
            </a:r>
          </a:p>
          <a:p>
            <a:pPr marL="0" lvl="1" indent="0">
              <a:buNone/>
            </a:pPr>
            <a:r>
              <a:rPr lang="en-US" sz="1400"/>
              <a:t>It is vital for maintaining software integrity and avoiding unintended side effects from updates.</a:t>
            </a:r>
            <a:endParaRPr lang="en-IN" sz="1400"/>
          </a:p>
        </p:txBody>
      </p:sp>
      <p:pic>
        <p:nvPicPr>
          <p:cNvPr id="5" name="Content Placeholder 4" descr="Carrying pen pointing at the graph document while having discussion">
            <a:extLst>
              <a:ext uri="{FF2B5EF4-FFF2-40B4-BE49-F238E27FC236}">
                <a16:creationId xmlns:a16="http://schemas.microsoft.com/office/drawing/2014/main" id="{00CE89EC-FC46-4E69-A937-7C5D537F852D}"/>
              </a:ext>
            </a:extLst>
          </p:cNvPr>
          <p:cNvPicPr>
            <a:picLocks noGrp="1" noChangeAspect="1"/>
          </p:cNvPicPr>
          <p:nvPr>
            <p:ph sz="half" idx="1"/>
          </p:nvPr>
        </p:nvPicPr>
        <p:blipFill>
          <a:blip r:embed="rId3"/>
          <a:srcRect l="11299" r="23518" b="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366268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4ABA11-6DBD-01AA-0CEE-E9C6B5C792EF}"/>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Deployment on Various Environments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a:extLst>
              <a:ext uri="{FF2B5EF4-FFF2-40B4-BE49-F238E27FC236}">
                <a16:creationId xmlns:a16="http://schemas.microsoft.com/office/drawing/2014/main" id="{684A525C-5025-4ADF-AB6E-6651091366D3}"/>
              </a:ext>
            </a:extLst>
          </p:cNvPr>
          <p:cNvPicPr>
            <a:picLocks noGrp="1" noChangeAspect="1"/>
          </p:cNvPicPr>
          <p:nvPr>
            <p:ph sz="half" idx="1"/>
          </p:nvPr>
        </p:nvPicPr>
        <p:blipFill>
          <a:blip r:embed="rId3"/>
          <a:srcRect r="19581" b="2"/>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45AB2186-3092-B053-05F4-7225BEEC7B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Understanding Deployment</a:t>
            </a:r>
          </a:p>
          <a:p>
            <a:pPr marL="0" lvl="1" indent="0">
              <a:buNone/>
            </a:pPr>
            <a:r>
              <a:rPr lang="en-US" sz="1400"/>
              <a:t>Deployment is the process of installing software across multiple environments tailored to organizational needs.</a:t>
            </a:r>
          </a:p>
          <a:p>
            <a:pPr marL="0" indent="0">
              <a:spcBef>
                <a:spcPts val="2500"/>
              </a:spcBef>
              <a:buNone/>
            </a:pPr>
            <a:r>
              <a:rPr lang="en-US" sz="1400" b="1"/>
              <a:t>Production Environment</a:t>
            </a:r>
          </a:p>
          <a:p>
            <a:pPr marL="0" lvl="1" indent="0">
              <a:buNone/>
            </a:pPr>
            <a:r>
              <a:rPr lang="en-US" sz="1400"/>
              <a:t>The production environment is where the software is live and accessed by end-users. It requires careful management to ensure stability.</a:t>
            </a:r>
          </a:p>
          <a:p>
            <a:pPr marL="0" indent="0">
              <a:spcBef>
                <a:spcPts val="2500"/>
              </a:spcBef>
              <a:buNone/>
            </a:pPr>
            <a:r>
              <a:rPr lang="en-US" sz="1400" b="1"/>
              <a:t>Staging Environment</a:t>
            </a:r>
          </a:p>
          <a:p>
            <a:pPr marL="0" lvl="1" indent="0">
              <a:buNone/>
            </a:pPr>
            <a:r>
              <a:rPr lang="en-US" sz="1400"/>
              <a:t>The staging environment mirrors the production setup, allowing for testing before deployment. It helps catch issues early.</a:t>
            </a:r>
          </a:p>
          <a:p>
            <a:pPr marL="0" indent="0">
              <a:spcBef>
                <a:spcPts val="2500"/>
              </a:spcBef>
              <a:buNone/>
            </a:pPr>
            <a:r>
              <a:rPr lang="en-US" sz="1400" b="1"/>
              <a:t>Environment-Specific Configurations</a:t>
            </a:r>
          </a:p>
          <a:p>
            <a:pPr marL="0" lvl="1" indent="0">
              <a:buNone/>
            </a:pPr>
            <a:r>
              <a:rPr lang="en-US" sz="1400"/>
              <a:t>Each environment may have unique configurations and requirements to optimize performance and security.</a:t>
            </a:r>
            <a:endParaRPr lang="en-IN" sz="1400"/>
          </a:p>
        </p:txBody>
      </p:sp>
    </p:spTree>
    <p:extLst>
      <p:ext uri="{BB962C8B-B14F-4D97-AF65-F5344CB8AC3E}">
        <p14:creationId xmlns:p14="http://schemas.microsoft.com/office/powerpoint/2010/main" val="3471783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5161773-5CD2-2589-7F00-58ABDB533B15}"/>
              </a:ext>
            </a:extLst>
          </p:cNvPr>
          <p:cNvSpPr>
            <a:spLocks noGrp="1"/>
          </p:cNvSpPr>
          <p:nvPr>
            <p:ph type="ctrTitle"/>
          </p:nvPr>
        </p:nvSpPr>
        <p:spPr>
          <a:xfrm>
            <a:off x="521208" y="1211766"/>
            <a:ext cx="7237052" cy="4727988"/>
          </a:xfrm>
        </p:spPr>
        <p:txBody>
          <a:bodyPr anchor="b">
            <a:normAutofit/>
          </a:bodyPr>
          <a:lstStyle/>
          <a:p>
            <a:r>
              <a:rPr lang="en-IN" sz="7400"/>
              <a:t>Phase 6: Production Release</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904333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D1072D-CB72-E0E2-8C22-DFA24647AC18}"/>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Final Production Release</a:t>
            </a:r>
          </a:p>
        </p:txBody>
      </p:sp>
      <p:pic>
        <p:nvPicPr>
          <p:cNvPr id="5" name="Content Placeholder 4" descr="Businessman holding a trophy drawn on whiteboard">
            <a:extLst>
              <a:ext uri="{FF2B5EF4-FFF2-40B4-BE49-F238E27FC236}">
                <a16:creationId xmlns:a16="http://schemas.microsoft.com/office/drawing/2014/main" id="{32791616-0967-4433-86D7-2C721F714F12}"/>
              </a:ext>
            </a:extLst>
          </p:cNvPr>
          <p:cNvPicPr>
            <a:picLocks noGrp="1" noChangeAspect="1"/>
          </p:cNvPicPr>
          <p:nvPr>
            <p:ph sz="half" idx="1"/>
          </p:nvPr>
        </p:nvPicPr>
        <p:blipFill>
          <a:blip r:embed="rId3"/>
          <a:srcRect l="7703" r="19979"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6BFCD44-15A7-73EF-C995-A4FA91D2479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Milestone Achievement</a:t>
            </a:r>
          </a:p>
          <a:p>
            <a:pPr marL="0" lvl="1" indent="0">
              <a:buNone/>
            </a:pPr>
            <a:r>
              <a:rPr lang="en-US" sz="1400"/>
              <a:t>The final production release marks a critical milestone in the software development lifecycle, indicating readiness for real-world application.</a:t>
            </a:r>
          </a:p>
          <a:p>
            <a:pPr marL="0" indent="0">
              <a:spcBef>
                <a:spcPts val="2500"/>
              </a:spcBef>
              <a:buNone/>
            </a:pPr>
            <a:r>
              <a:rPr lang="en-US" sz="1400" b="1"/>
              <a:t>Completion of Testing</a:t>
            </a:r>
          </a:p>
          <a:p>
            <a:pPr marL="0" lvl="1" indent="0">
              <a:buNone/>
            </a:pPr>
            <a:r>
              <a:rPr lang="en-US" sz="1400"/>
              <a:t>At this stage, all testing should be finalized, ensuring that the software is fully functional and bug-free.</a:t>
            </a:r>
          </a:p>
          <a:p>
            <a:pPr marL="0" indent="0">
              <a:spcBef>
                <a:spcPts val="2500"/>
              </a:spcBef>
              <a:buNone/>
            </a:pPr>
            <a:r>
              <a:rPr lang="en-US" sz="1400" b="1"/>
              <a:t>System Stability</a:t>
            </a:r>
          </a:p>
          <a:p>
            <a:pPr marL="0" lvl="1" indent="0">
              <a:buNone/>
            </a:pPr>
            <a:r>
              <a:rPr lang="en-US" sz="1400"/>
              <a:t>The software should be stable, providing users with a reliable and seamless experience upon release.</a:t>
            </a:r>
            <a:endParaRPr lang="en-IN" sz="1400"/>
          </a:p>
        </p:txBody>
      </p:sp>
    </p:spTree>
    <p:extLst>
      <p:ext uri="{BB962C8B-B14F-4D97-AF65-F5344CB8AC3E}">
        <p14:creationId xmlns:p14="http://schemas.microsoft.com/office/powerpoint/2010/main" val="722848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C7A6E1-AEA7-6DE1-7958-D3FC3164E15B}"/>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Post-Release Support</a:t>
            </a:r>
          </a:p>
        </p:txBody>
      </p:sp>
      <p:pic>
        <p:nvPicPr>
          <p:cNvPr id="5" name="Content Placeholder 4" descr="People wearing headphones working on computers">
            <a:extLst>
              <a:ext uri="{FF2B5EF4-FFF2-40B4-BE49-F238E27FC236}">
                <a16:creationId xmlns:a16="http://schemas.microsoft.com/office/drawing/2014/main" id="{AD648E46-8C9C-4C6E-B387-718CF381D628}"/>
              </a:ext>
            </a:extLst>
          </p:cNvPr>
          <p:cNvPicPr>
            <a:picLocks noGrp="1" noChangeAspect="1"/>
          </p:cNvPicPr>
          <p:nvPr>
            <p:ph sz="half" idx="1"/>
          </p:nvPr>
        </p:nvPicPr>
        <p:blipFill>
          <a:blip r:embed="rId3"/>
          <a:srcRect l="4996" r="46732"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8C1D4A9-5E80-82EF-9847-1B9399034AD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Monitoring Software Performance</a:t>
            </a:r>
          </a:p>
          <a:p>
            <a:pPr marL="0" lvl="1" indent="0">
              <a:buNone/>
            </a:pPr>
            <a:r>
              <a:rPr lang="en-US" sz="1400"/>
              <a:t>Ongoing monitoring of software helps identify and address issues quickly, ensuring optimal performance for users.</a:t>
            </a:r>
          </a:p>
          <a:p>
            <a:pPr marL="0" indent="0">
              <a:spcBef>
                <a:spcPts val="2500"/>
              </a:spcBef>
              <a:buNone/>
            </a:pPr>
            <a:r>
              <a:rPr lang="en-US" sz="1400" b="1"/>
              <a:t>User Assistance</a:t>
            </a:r>
          </a:p>
          <a:p>
            <a:pPr marL="0" lvl="1" indent="0">
              <a:buNone/>
            </a:pPr>
            <a:r>
              <a:rPr lang="en-US" sz="1400"/>
              <a:t>Providing timely assistance to users helps resolve issues and maintain user satisfaction, contributing to a positive experience.</a:t>
            </a:r>
          </a:p>
          <a:p>
            <a:pPr marL="0" indent="0">
              <a:spcBef>
                <a:spcPts val="2500"/>
              </a:spcBef>
              <a:buNone/>
            </a:pPr>
            <a:r>
              <a:rPr lang="en-US" sz="1400" b="1"/>
              <a:t>Ensuring Functionality</a:t>
            </a:r>
          </a:p>
          <a:p>
            <a:pPr marL="0" lvl="1" indent="0">
              <a:buNone/>
            </a:pPr>
            <a:r>
              <a:rPr lang="en-US" sz="1400"/>
              <a:t>Post-release support ensures that the software remains functional and meets user needs over time.</a:t>
            </a:r>
            <a:endParaRPr lang="en-IN" sz="1400"/>
          </a:p>
        </p:txBody>
      </p:sp>
    </p:spTree>
    <p:extLst>
      <p:ext uri="{BB962C8B-B14F-4D97-AF65-F5344CB8AC3E}">
        <p14:creationId xmlns:p14="http://schemas.microsoft.com/office/powerpoint/2010/main" val="449784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B82AE2E-6648-27D3-C857-742F45B33D26}"/>
              </a:ext>
            </a:extLst>
          </p:cNvPr>
          <p:cNvSpPr>
            <a:spLocks noGrp="1"/>
          </p:cNvSpPr>
          <p:nvPr>
            <p:ph type="ctrTitle"/>
          </p:nvPr>
        </p:nvSpPr>
        <p:spPr>
          <a:xfrm>
            <a:off x="521208" y="1211766"/>
            <a:ext cx="7237052" cy="4727988"/>
          </a:xfrm>
        </p:spPr>
        <p:txBody>
          <a:bodyPr anchor="b">
            <a:normAutofit/>
          </a:bodyPr>
          <a:lstStyle/>
          <a:p>
            <a:r>
              <a:rPr lang="en-IN" sz="6800"/>
              <a:t>Introduction to the Software Development Life Cycle (SDLC)</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4847134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5E1A008-020C-045A-8729-E127628EB37B}"/>
              </a:ext>
            </a:extLst>
          </p:cNvPr>
          <p:cNvSpPr>
            <a:spLocks noGrp="1"/>
          </p:cNvSpPr>
          <p:nvPr>
            <p:ph type="ctrTitle"/>
          </p:nvPr>
        </p:nvSpPr>
        <p:spPr>
          <a:xfrm>
            <a:off x="521208" y="1211766"/>
            <a:ext cx="7237052" cy="4727988"/>
          </a:xfrm>
        </p:spPr>
        <p:txBody>
          <a:bodyPr anchor="b">
            <a:normAutofit/>
          </a:bodyPr>
          <a:lstStyle/>
          <a:p>
            <a:r>
              <a:rPr lang="en-IN" sz="7400"/>
              <a:t>Example: Planning for a Vacation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4211710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04E891E-424A-4784-5100-22BEAEB24650}"/>
              </a:ext>
            </a:extLst>
          </p:cNvPr>
          <p:cNvSpPr>
            <a:spLocks noGrp="1"/>
          </p:cNvSpPr>
          <p:nvPr>
            <p:ph type="title"/>
          </p:nvPr>
        </p:nvSpPr>
        <p:spPr>
          <a:xfrm>
            <a:off x="521208" y="978408"/>
            <a:ext cx="3410712" cy="5376672"/>
          </a:xfrm>
        </p:spPr>
        <p:txBody>
          <a:bodyPr>
            <a:normAutofit/>
          </a:bodyPr>
          <a:lstStyle/>
          <a:p>
            <a:r>
              <a:rPr lang="en-IN" sz="3700"/>
              <a:t>Gathering Requirements: Destination, Budget, Time</a:t>
            </a:r>
          </a:p>
        </p:txBody>
      </p:sp>
      <p:graphicFrame>
        <p:nvGraphicFramePr>
          <p:cNvPr id="4" name="Content Placeholder 4">
            <a:extLst>
              <a:ext uri="{FF2B5EF4-FFF2-40B4-BE49-F238E27FC236}">
                <a16:creationId xmlns:a16="http://schemas.microsoft.com/office/drawing/2014/main" id="{7D9E4252-3E76-4FCD-A7B7-5DFC6261A0B4}"/>
              </a:ext>
            </a:extLst>
          </p:cNvPr>
          <p:cNvGraphicFramePr>
            <a:graphicFrameLocks noGrp="1"/>
          </p:cNvGraphicFramePr>
          <p:nvPr>
            <p:ph idx="1"/>
            <p:extLst>
              <p:ext uri="{D42A27DB-BD31-4B8C-83A1-F6EECF244321}">
                <p14:modId xmlns:p14="http://schemas.microsoft.com/office/powerpoint/2010/main" val="423831279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83882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FA74376-C640-50B6-403D-9D4380D79CD8}"/>
              </a:ext>
            </a:extLst>
          </p:cNvPr>
          <p:cNvSpPr>
            <a:spLocks noGrp="1"/>
          </p:cNvSpPr>
          <p:nvPr>
            <p:ph type="title"/>
          </p:nvPr>
        </p:nvSpPr>
        <p:spPr>
          <a:xfrm>
            <a:off x="521208" y="978408"/>
            <a:ext cx="3410712" cy="5376672"/>
          </a:xfrm>
        </p:spPr>
        <p:txBody>
          <a:bodyPr>
            <a:normAutofit/>
          </a:bodyPr>
          <a:lstStyle/>
          <a:p>
            <a:r>
              <a:rPr lang="en-IN" sz="2800"/>
              <a:t>Analyzing Options: Flights, Accommodations, Activities</a:t>
            </a:r>
          </a:p>
        </p:txBody>
      </p:sp>
      <p:graphicFrame>
        <p:nvGraphicFramePr>
          <p:cNvPr id="4" name="Content Placeholder 4">
            <a:extLst>
              <a:ext uri="{FF2B5EF4-FFF2-40B4-BE49-F238E27FC236}">
                <a16:creationId xmlns:a16="http://schemas.microsoft.com/office/drawing/2014/main" id="{2CDD3763-760D-448E-871B-23A854EBB22C}"/>
              </a:ext>
            </a:extLst>
          </p:cNvPr>
          <p:cNvGraphicFramePr>
            <a:graphicFrameLocks noGrp="1"/>
          </p:cNvGraphicFramePr>
          <p:nvPr>
            <p:ph idx="1"/>
            <p:extLst>
              <p:ext uri="{D42A27DB-BD31-4B8C-83A1-F6EECF244321}">
                <p14:modId xmlns:p14="http://schemas.microsoft.com/office/powerpoint/2010/main" val="328455245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5406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DC0EDF-5ED1-AC05-B8E1-2D8EE821CB49}"/>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sz="4100" b="1" kern="1200">
                <a:solidFill>
                  <a:schemeClr val="tx1"/>
                </a:solidFill>
                <a:latin typeface="+mj-lt"/>
                <a:ea typeface="+mj-ea"/>
                <a:cs typeface="+mj-cs"/>
              </a:rPr>
              <a:t>Designing Itinerary: Day-to-Day Plans, Bookings</a:t>
            </a:r>
          </a:p>
        </p:txBody>
      </p:sp>
      <p:pic>
        <p:nvPicPr>
          <p:cNvPr id="5" name="Content Placeholder 4" descr="A person wearing jeans with a suitcase holding travel documents, including a passport, tickets, maps">
            <a:extLst>
              <a:ext uri="{FF2B5EF4-FFF2-40B4-BE49-F238E27FC236}">
                <a16:creationId xmlns:a16="http://schemas.microsoft.com/office/drawing/2014/main" id="{480F8F07-7893-4536-BF61-434B6EC68AE2}"/>
              </a:ext>
            </a:extLst>
          </p:cNvPr>
          <p:cNvPicPr>
            <a:picLocks noGrp="1" noChangeAspect="1"/>
          </p:cNvPicPr>
          <p:nvPr>
            <p:ph sz="half" idx="1"/>
          </p:nvPr>
        </p:nvPicPr>
        <p:blipFill>
          <a:blip r:embed="rId3"/>
          <a:srcRect l="29594" r="2484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EEC05DFD-0838-F58E-5BB5-CF5321F25A1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Daily Activity Scheduling</a:t>
            </a:r>
          </a:p>
          <a:p>
            <a:pPr marL="0" lvl="1" indent="0">
              <a:buNone/>
            </a:pPr>
            <a:r>
              <a:rPr lang="en-US" sz="1400"/>
              <a:t>Creating a well-structured schedule for daily activities ensures a smooth flow throughout the trip.</a:t>
            </a:r>
          </a:p>
          <a:p>
            <a:pPr marL="0" indent="0">
              <a:spcBef>
                <a:spcPts val="2500"/>
              </a:spcBef>
              <a:buNone/>
            </a:pPr>
            <a:r>
              <a:rPr lang="en-US" sz="1400" b="1"/>
              <a:t>Making Necessary Bookings</a:t>
            </a:r>
          </a:p>
          <a:p>
            <a:pPr marL="0" lvl="1" indent="0">
              <a:buNone/>
            </a:pPr>
            <a:r>
              <a:rPr lang="en-US" sz="1400"/>
              <a:t>Timely bookings for accommodations, transportation, and activities are vital for a successful itinerary.</a:t>
            </a:r>
          </a:p>
          <a:p>
            <a:pPr marL="0" indent="0">
              <a:spcBef>
                <a:spcPts val="2500"/>
              </a:spcBef>
              <a:buNone/>
            </a:pPr>
            <a:r>
              <a:rPr lang="en-US" sz="1400" b="1"/>
              <a:t>Design Phase in Itinerary Planning</a:t>
            </a:r>
          </a:p>
          <a:p>
            <a:pPr marL="0" lvl="1" indent="0">
              <a:buNone/>
            </a:pPr>
            <a:r>
              <a:rPr lang="en-US" sz="1400"/>
              <a:t>Similar to the SDLC design phase, planning involves outlining objectives, resources, and constraints for travel.</a:t>
            </a:r>
            <a:endParaRPr lang="en-IN" sz="1400"/>
          </a:p>
        </p:txBody>
      </p:sp>
    </p:spTree>
    <p:extLst>
      <p:ext uri="{BB962C8B-B14F-4D97-AF65-F5344CB8AC3E}">
        <p14:creationId xmlns:p14="http://schemas.microsoft.com/office/powerpoint/2010/main" val="320419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36899B-1A6B-9EAE-CC2F-E3509F0E6AAF}"/>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sz="4100" b="1" kern="1200">
                <a:solidFill>
                  <a:schemeClr val="tx1"/>
                </a:solidFill>
                <a:latin typeface="+mj-lt"/>
                <a:ea typeface="+mj-ea"/>
                <a:cs typeface="+mj-cs"/>
              </a:rPr>
              <a:t>Refining Details: Packing Lists, Travel Documents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52FE3BF-C75E-EB57-B585-1CC14C6EC13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Creating Packing Lists</a:t>
            </a:r>
          </a:p>
          <a:p>
            <a:pPr marL="0" lvl="1" indent="0">
              <a:buNone/>
            </a:pPr>
            <a:r>
              <a:rPr lang="en-US" sz="1400"/>
              <a:t>Creating a packing list helps ensure you don't forget any essential items for your trip.</a:t>
            </a:r>
          </a:p>
          <a:p>
            <a:pPr marL="0" indent="0">
              <a:spcBef>
                <a:spcPts val="2500"/>
              </a:spcBef>
              <a:buNone/>
            </a:pPr>
            <a:r>
              <a:rPr lang="en-US" sz="1400" b="1"/>
              <a:t>Organizing Travel Documents</a:t>
            </a:r>
          </a:p>
          <a:p>
            <a:pPr marL="0" lvl="1" indent="0">
              <a:buNone/>
            </a:pPr>
            <a:r>
              <a:rPr lang="en-US" sz="1400"/>
              <a:t>Organizing travel documents such as passports, tickets, and itineraries is crucial for smooth travel.</a:t>
            </a:r>
          </a:p>
          <a:p>
            <a:pPr marL="0" indent="0">
              <a:spcBef>
                <a:spcPts val="2500"/>
              </a:spcBef>
              <a:buNone/>
            </a:pPr>
            <a:r>
              <a:rPr lang="en-US" sz="1400" b="1"/>
              <a:t>Refinement Process</a:t>
            </a:r>
          </a:p>
          <a:p>
            <a:pPr marL="0" lvl="1" indent="0">
              <a:buNone/>
            </a:pPr>
            <a:r>
              <a:rPr lang="en-US" sz="1400"/>
              <a:t>Refining details before a trip is similar to the technical refinement phase in software development, ensuring everything is ready.</a:t>
            </a:r>
            <a:endParaRPr lang="en-IN" sz="1400"/>
          </a:p>
        </p:txBody>
      </p:sp>
      <p:pic>
        <p:nvPicPr>
          <p:cNvPr id="5" name="Content Placeholder 4" descr="Items for travelers">
            <a:extLst>
              <a:ext uri="{FF2B5EF4-FFF2-40B4-BE49-F238E27FC236}">
                <a16:creationId xmlns:a16="http://schemas.microsoft.com/office/drawing/2014/main" id="{090E14EF-0ED9-4E6A-9606-49603A716538}"/>
              </a:ext>
            </a:extLst>
          </p:cNvPr>
          <p:cNvPicPr>
            <a:picLocks noGrp="1" noChangeAspect="1"/>
          </p:cNvPicPr>
          <p:nvPr>
            <p:ph sz="half" idx="1"/>
          </p:nvPr>
        </p:nvPicPr>
        <p:blipFill>
          <a:blip r:embed="rId3"/>
          <a:srcRect l="24049" r="29353"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473637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960396-71BF-C922-C62A-7C67ACECF18E}"/>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Execution: Departure, Daily Activities, Return</a:t>
            </a:r>
          </a:p>
        </p:txBody>
      </p:sp>
      <p:pic>
        <p:nvPicPr>
          <p:cNvPr id="5" name="Content Placeholder 4" descr="Businessman global travel running">
            <a:extLst>
              <a:ext uri="{FF2B5EF4-FFF2-40B4-BE49-F238E27FC236}">
                <a16:creationId xmlns:a16="http://schemas.microsoft.com/office/drawing/2014/main" id="{B4657D8E-9029-4CA6-8C2C-0C73C3D7CCF7}"/>
              </a:ext>
            </a:extLst>
          </p:cNvPr>
          <p:cNvPicPr>
            <a:picLocks noGrp="1" noChangeAspect="1"/>
          </p:cNvPicPr>
          <p:nvPr>
            <p:ph sz="half" idx="1"/>
          </p:nvPr>
        </p:nvPicPr>
        <p:blipFill>
          <a:blip r:embed="rId3"/>
          <a:srcRect l="20891" r="24871"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DF1828DA-1C1A-9CD8-AA87-BA8FB47F981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Departure Planning</a:t>
            </a:r>
          </a:p>
          <a:p>
            <a:pPr marL="0" lvl="1" indent="0">
              <a:buNone/>
            </a:pPr>
            <a:r>
              <a:rPr lang="en-US" sz="1400"/>
              <a:t>The departure phase involves careful planning and preparation, similar to setting up a software deployment environment.</a:t>
            </a:r>
          </a:p>
          <a:p>
            <a:pPr marL="0" indent="0">
              <a:spcBef>
                <a:spcPts val="2500"/>
              </a:spcBef>
              <a:buNone/>
            </a:pPr>
            <a:r>
              <a:rPr lang="en-US" sz="1400" b="1"/>
              <a:t>Daily Travel Activities</a:t>
            </a:r>
          </a:p>
          <a:p>
            <a:pPr marL="0" lvl="1" indent="0">
              <a:buNone/>
            </a:pPr>
            <a:r>
              <a:rPr lang="en-US" sz="1400"/>
              <a:t>During the trip, daily activities mirror the ongoing operations of a software system, requiring flexibility and adaptation.</a:t>
            </a:r>
          </a:p>
          <a:p>
            <a:pPr marL="0" indent="0">
              <a:spcBef>
                <a:spcPts val="2500"/>
              </a:spcBef>
              <a:buNone/>
            </a:pPr>
            <a:r>
              <a:rPr lang="en-US" sz="1400" b="1"/>
              <a:t>Return Journey</a:t>
            </a:r>
          </a:p>
          <a:p>
            <a:pPr marL="0" lvl="1" indent="0">
              <a:buNone/>
            </a:pPr>
            <a:r>
              <a:rPr lang="en-US" sz="1400"/>
              <a:t>The return phase signifies the completion of the trip, akin to the software going live and completing its deployment cycle.</a:t>
            </a:r>
            <a:endParaRPr lang="en-IN" sz="1400"/>
          </a:p>
        </p:txBody>
      </p:sp>
    </p:spTree>
    <p:extLst>
      <p:ext uri="{BB962C8B-B14F-4D97-AF65-F5344CB8AC3E}">
        <p14:creationId xmlns:p14="http://schemas.microsoft.com/office/powerpoint/2010/main" val="50164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F9EAA8B-95BF-D750-BFE2-BC1206902C5A}"/>
              </a:ext>
            </a:extLst>
          </p:cNvPr>
          <p:cNvSpPr>
            <a:spLocks noGrp="1"/>
          </p:cNvSpPr>
          <p:nvPr>
            <p:ph type="title"/>
          </p:nvPr>
        </p:nvSpPr>
        <p:spPr>
          <a:xfrm>
            <a:off x="521208" y="1325880"/>
            <a:ext cx="11155680" cy="1408176"/>
          </a:xfrm>
        </p:spPr>
        <p:txBody>
          <a:bodyPr anchor="b">
            <a:normAutofit/>
          </a:bodyPr>
          <a:lstStyle/>
          <a:p>
            <a:r>
              <a:rPr lang="en-IN" sz="6800"/>
              <a:t>Conclusion</a:t>
            </a:r>
          </a:p>
        </p:txBody>
      </p:sp>
      <p:graphicFrame>
        <p:nvGraphicFramePr>
          <p:cNvPr id="11" name="Content Placeholder 2">
            <a:extLst>
              <a:ext uri="{FF2B5EF4-FFF2-40B4-BE49-F238E27FC236}">
                <a16:creationId xmlns:a16="http://schemas.microsoft.com/office/drawing/2014/main" id="{7DFA71E3-373B-D38E-E48B-0C48D1505F89}"/>
              </a:ext>
            </a:extLst>
          </p:cNvPr>
          <p:cNvGraphicFramePr>
            <a:graphicFrameLocks noGrp="1"/>
          </p:cNvGraphicFramePr>
          <p:nvPr>
            <p:ph idx="1"/>
            <p:extLst>
              <p:ext uri="{D42A27DB-BD31-4B8C-83A1-F6EECF244321}">
                <p14:modId xmlns:p14="http://schemas.microsoft.com/office/powerpoint/2010/main" val="279914471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3234233"/>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D15541-2753-3819-2EB9-0377D1B57907}"/>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Definition and Importance of SDLC</a:t>
            </a:r>
          </a:p>
        </p:txBody>
      </p:sp>
      <p:pic>
        <p:nvPicPr>
          <p:cNvPr id="5" name="Content Placeholder 4" descr="Shot of employees during a brainstorming session in a creative officehttp://195.154.178.81/DATA/i_collage/pu/shoots/785471.jpg">
            <a:extLst>
              <a:ext uri="{FF2B5EF4-FFF2-40B4-BE49-F238E27FC236}">
                <a16:creationId xmlns:a16="http://schemas.microsoft.com/office/drawing/2014/main" id="{AC1B82F6-484A-4A98-91D8-E873754F7EC5}"/>
              </a:ext>
            </a:extLst>
          </p:cNvPr>
          <p:cNvPicPr>
            <a:picLocks noGrp="1" noChangeAspect="1"/>
          </p:cNvPicPr>
          <p:nvPr>
            <p:ph sz="half" idx="1"/>
          </p:nvPr>
        </p:nvPicPr>
        <p:blipFill>
          <a:blip r:embed="rId3"/>
          <a:srcRect l="27577" r="27224"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AD6DC802-224D-E406-BDDB-C1A2AF4F788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Stages of SDLC</a:t>
            </a:r>
          </a:p>
          <a:p>
            <a:pPr marL="0" lvl="1" indent="0">
              <a:buNone/>
            </a:pPr>
            <a:r>
              <a:rPr lang="en-US" sz="1400"/>
              <a:t>SDLC outlines key stages in software development such as requirement analysis, design, implementation, testing, and maintenance.</a:t>
            </a:r>
          </a:p>
          <a:p>
            <a:pPr marL="0" indent="0">
              <a:spcBef>
                <a:spcPts val="2500"/>
              </a:spcBef>
              <a:buNone/>
            </a:pPr>
            <a:r>
              <a:rPr lang="en-US" sz="1400" b="1"/>
              <a:t>Systematic Project Management</a:t>
            </a:r>
          </a:p>
          <a:p>
            <a:pPr marL="0" lvl="1" indent="0">
              <a:buNone/>
            </a:pPr>
            <a:r>
              <a:rPr lang="en-US" sz="1400"/>
              <a:t>By following SDLC, teams can manage projects systematically, allowing for better coordination and resource allocation.</a:t>
            </a:r>
          </a:p>
          <a:p>
            <a:pPr marL="0" indent="0">
              <a:spcBef>
                <a:spcPts val="2500"/>
              </a:spcBef>
              <a:buNone/>
            </a:pPr>
            <a:r>
              <a:rPr lang="en-US" sz="1400" b="1"/>
              <a:t>Risk Reduction</a:t>
            </a:r>
          </a:p>
          <a:p>
            <a:pPr marL="0" lvl="1" indent="0">
              <a:buNone/>
            </a:pPr>
            <a:r>
              <a:rPr lang="en-US" sz="1400"/>
              <a:t>SDLC helps in reducing risks associated with software projects through careful planning and execution of each stage.</a:t>
            </a:r>
            <a:endParaRPr lang="en-IN" sz="1400"/>
          </a:p>
        </p:txBody>
      </p:sp>
    </p:spTree>
    <p:extLst>
      <p:ext uri="{BB962C8B-B14F-4D97-AF65-F5344CB8AC3E}">
        <p14:creationId xmlns:p14="http://schemas.microsoft.com/office/powerpoint/2010/main" val="2401336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Rectangle 9">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Rectangle 11">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AD0541A-E5F5-6CF7-4DAE-CD4E93743CD2}"/>
              </a:ext>
            </a:extLst>
          </p:cNvPr>
          <p:cNvSpPr>
            <a:spLocks noGrp="1"/>
          </p:cNvSpPr>
          <p:nvPr>
            <p:ph type="title"/>
          </p:nvPr>
        </p:nvSpPr>
        <p:spPr>
          <a:xfrm>
            <a:off x="521208" y="978408"/>
            <a:ext cx="3410712" cy="5376672"/>
          </a:xfrm>
        </p:spPr>
        <p:txBody>
          <a:bodyPr>
            <a:normAutofit/>
          </a:bodyPr>
          <a:lstStyle/>
          <a:p>
            <a:r>
              <a:rPr lang="en-IN" sz="4000"/>
              <a:t>Stages of SDLC</a:t>
            </a:r>
          </a:p>
        </p:txBody>
      </p:sp>
      <p:sp>
        <p:nvSpPr>
          <p:cNvPr id="3" name="Content Placeholder 2">
            <a:extLst>
              <a:ext uri="{FF2B5EF4-FFF2-40B4-BE49-F238E27FC236}">
                <a16:creationId xmlns:a16="http://schemas.microsoft.com/office/drawing/2014/main" id="{1AADC98A-1C92-32BE-A2DB-E1B707B53525}"/>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36008" y="1042416"/>
            <a:ext cx="7031736" cy="5312664"/>
          </a:xfrm>
        </p:spPr>
        <p:txBody>
          <a:bodyPr>
            <a:normAutofit/>
          </a:bodyPr>
          <a:lstStyle/>
          <a:p>
            <a:pPr marL="0" indent="0">
              <a:lnSpc>
                <a:spcPct val="100000"/>
              </a:lnSpc>
              <a:spcBef>
                <a:spcPts val="2500"/>
              </a:spcBef>
              <a:buNone/>
            </a:pPr>
            <a:r>
              <a:rPr lang="en-US" sz="1100" b="1"/>
              <a:t>Requirements Gathering</a:t>
            </a:r>
          </a:p>
          <a:p>
            <a:pPr marL="0" lvl="1" indent="0">
              <a:lnSpc>
                <a:spcPct val="100000"/>
              </a:lnSpc>
              <a:buNone/>
            </a:pPr>
            <a:r>
              <a:rPr lang="en-US" sz="1100"/>
              <a:t>This stage focuses on understanding and documenting what users need from the software. It sets the foundation for the entire project.</a:t>
            </a:r>
          </a:p>
          <a:p>
            <a:pPr marL="0" indent="0">
              <a:lnSpc>
                <a:spcPct val="100000"/>
              </a:lnSpc>
              <a:spcBef>
                <a:spcPts val="2500"/>
              </a:spcBef>
              <a:buNone/>
            </a:pPr>
            <a:r>
              <a:rPr lang="en-US" sz="1100" b="1"/>
              <a:t>Design</a:t>
            </a:r>
          </a:p>
          <a:p>
            <a:pPr marL="0" lvl="1" indent="0">
              <a:lnSpc>
                <a:spcPct val="100000"/>
              </a:lnSpc>
              <a:buNone/>
            </a:pPr>
            <a:r>
              <a:rPr lang="en-US" sz="1100"/>
              <a:t>During the design phase, the system architecture and user interfaces are planned. This stage translates requirements into detailed specifications.</a:t>
            </a:r>
          </a:p>
          <a:p>
            <a:pPr marL="0" indent="0">
              <a:lnSpc>
                <a:spcPct val="100000"/>
              </a:lnSpc>
              <a:spcBef>
                <a:spcPts val="2500"/>
              </a:spcBef>
              <a:buNone/>
            </a:pPr>
            <a:r>
              <a:rPr lang="en-US" sz="1100" b="1"/>
              <a:t>Development</a:t>
            </a:r>
          </a:p>
          <a:p>
            <a:pPr marL="0" lvl="1" indent="0">
              <a:lnSpc>
                <a:spcPct val="100000"/>
              </a:lnSpc>
              <a:buNone/>
            </a:pPr>
            <a:r>
              <a:rPr lang="en-US" sz="1100"/>
              <a:t>The development stage involves coding and transforming design specifications into a functional software product.</a:t>
            </a:r>
          </a:p>
          <a:p>
            <a:pPr marL="0" indent="0">
              <a:lnSpc>
                <a:spcPct val="100000"/>
              </a:lnSpc>
              <a:spcBef>
                <a:spcPts val="2500"/>
              </a:spcBef>
              <a:buNone/>
            </a:pPr>
            <a:r>
              <a:rPr lang="en-US" sz="1100" b="1"/>
              <a:t>Testing</a:t>
            </a:r>
          </a:p>
          <a:p>
            <a:pPr marL="0" lvl="1" indent="0">
              <a:lnSpc>
                <a:spcPct val="100000"/>
              </a:lnSpc>
              <a:buNone/>
            </a:pPr>
            <a:r>
              <a:rPr lang="en-US" sz="1100"/>
              <a:t>In this phase, the software is rigorously tested for bugs and defects to ensure quality and performance meet the requirements.</a:t>
            </a:r>
          </a:p>
          <a:p>
            <a:pPr marL="0" indent="0">
              <a:lnSpc>
                <a:spcPct val="100000"/>
              </a:lnSpc>
              <a:spcBef>
                <a:spcPts val="2500"/>
              </a:spcBef>
              <a:buNone/>
            </a:pPr>
            <a:r>
              <a:rPr lang="en-US" sz="1100" b="1"/>
              <a:t>Deployment</a:t>
            </a:r>
          </a:p>
          <a:p>
            <a:pPr marL="0" lvl="1" indent="0">
              <a:lnSpc>
                <a:spcPct val="100000"/>
              </a:lnSpc>
              <a:buNone/>
            </a:pPr>
            <a:r>
              <a:rPr lang="en-US" sz="1100"/>
              <a:t>Deployment involves releasing the software to users. This stage ensures that it is accessible and functioning in the live environment.</a:t>
            </a:r>
          </a:p>
          <a:p>
            <a:pPr marL="0" indent="0">
              <a:lnSpc>
                <a:spcPct val="100000"/>
              </a:lnSpc>
              <a:spcBef>
                <a:spcPts val="2500"/>
              </a:spcBef>
              <a:buNone/>
            </a:pPr>
            <a:r>
              <a:rPr lang="en-US" sz="1100" b="1"/>
              <a:t>Maintenance</a:t>
            </a:r>
          </a:p>
          <a:p>
            <a:pPr marL="0" lvl="1" indent="0">
              <a:lnSpc>
                <a:spcPct val="100000"/>
              </a:lnSpc>
              <a:buNone/>
            </a:pPr>
            <a:r>
              <a:rPr lang="en-US" sz="1100"/>
              <a:t>The maintenance phase focuses on updating and improving the software post-deployment to fix issues and enhance functionality.</a:t>
            </a:r>
            <a:endParaRPr lang="en-IN" sz="1100"/>
          </a:p>
        </p:txBody>
      </p:sp>
    </p:spTree>
    <p:extLst>
      <p:ext uri="{BB962C8B-B14F-4D97-AF65-F5344CB8AC3E}">
        <p14:creationId xmlns:p14="http://schemas.microsoft.com/office/powerpoint/2010/main" val="3039210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9C19A20-0AB6-D8F1-9D7A-AB75FE10EAAC}"/>
              </a:ext>
            </a:extLst>
          </p:cNvPr>
          <p:cNvSpPr>
            <a:spLocks noGrp="1"/>
          </p:cNvSpPr>
          <p:nvPr>
            <p:ph type="title"/>
          </p:nvPr>
        </p:nvSpPr>
        <p:spPr>
          <a:xfrm>
            <a:off x="6995160" y="978408"/>
            <a:ext cx="4745736"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Role of Non-Technical Personnel in SDLC</a:t>
            </a:r>
          </a:p>
        </p:txBody>
      </p:sp>
      <p:pic>
        <p:nvPicPr>
          <p:cNvPr id="5" name="Content Placeholder 4" descr="Creative Thinking">
            <a:extLst>
              <a:ext uri="{FF2B5EF4-FFF2-40B4-BE49-F238E27FC236}">
                <a16:creationId xmlns:a16="http://schemas.microsoft.com/office/drawing/2014/main" id="{4E989B48-E01F-43E6-B7B2-C1ACE519539B}"/>
              </a:ext>
            </a:extLst>
          </p:cNvPr>
          <p:cNvPicPr>
            <a:picLocks noGrp="1" noChangeAspect="1"/>
          </p:cNvPicPr>
          <p:nvPr>
            <p:ph sz="half" idx="1"/>
          </p:nvPr>
        </p:nvPicPr>
        <p:blipFill>
          <a:blip r:embed="rId3"/>
          <a:srcRect l="18188" r="8623"/>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5344C70E-EC0D-9AA7-12A3-D5DEE15600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5160" y="2578608"/>
            <a:ext cx="4672584" cy="3767328"/>
          </a:xfrm>
        </p:spPr>
        <p:txBody>
          <a:bodyPr>
            <a:normAutofit/>
          </a:bodyPr>
          <a:lstStyle/>
          <a:p>
            <a:pPr marL="0" indent="0">
              <a:spcBef>
                <a:spcPts val="2500"/>
              </a:spcBef>
              <a:buNone/>
            </a:pPr>
            <a:r>
              <a:rPr lang="en-US" sz="1400" b="1"/>
              <a:t>Understanding User Needs</a:t>
            </a:r>
          </a:p>
          <a:p>
            <a:pPr marL="0" lvl="1" indent="0">
              <a:buNone/>
            </a:pPr>
            <a:r>
              <a:rPr lang="en-US" sz="1400"/>
              <a:t>Non-technical personnel provide invaluable insights into user needs, helping to shape the product effectively.</a:t>
            </a:r>
          </a:p>
          <a:p>
            <a:pPr marL="0" indent="0">
              <a:spcBef>
                <a:spcPts val="2500"/>
              </a:spcBef>
              <a:buNone/>
            </a:pPr>
            <a:r>
              <a:rPr lang="en-US" sz="1400" b="1"/>
              <a:t>Facilitating Communication</a:t>
            </a:r>
          </a:p>
          <a:p>
            <a:pPr marL="0" lvl="1" indent="0">
              <a:buNone/>
            </a:pPr>
            <a:r>
              <a:rPr lang="en-US" sz="1400"/>
              <a:t>They facilitate communication among teams, ensuring a smooth flow of information throughout the SDLC.</a:t>
            </a:r>
          </a:p>
          <a:p>
            <a:pPr marL="0" indent="0">
              <a:spcBef>
                <a:spcPts val="2500"/>
              </a:spcBef>
              <a:buNone/>
            </a:pPr>
            <a:r>
              <a:rPr lang="en-US" sz="1400" b="1"/>
              <a:t>Aligning with Business Goals</a:t>
            </a:r>
          </a:p>
          <a:p>
            <a:pPr marL="0" lvl="1" indent="0">
              <a:buNone/>
            </a:pPr>
            <a:r>
              <a:rPr lang="en-US" sz="1400"/>
              <a:t>Non-technical personnel ensure that the final product aligns with business goals and user expectations.</a:t>
            </a:r>
            <a:endParaRPr lang="en-IN" sz="1400"/>
          </a:p>
        </p:txBody>
      </p:sp>
    </p:spTree>
    <p:extLst>
      <p:ext uri="{BB962C8B-B14F-4D97-AF65-F5344CB8AC3E}">
        <p14:creationId xmlns:p14="http://schemas.microsoft.com/office/powerpoint/2010/main" val="279607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34353AD-17E9-EF08-0C32-FC5394B419D0}"/>
              </a:ext>
            </a:extLst>
          </p:cNvPr>
          <p:cNvSpPr>
            <a:spLocks noGrp="1"/>
          </p:cNvSpPr>
          <p:nvPr>
            <p:ph type="ctrTitle"/>
          </p:nvPr>
        </p:nvSpPr>
        <p:spPr>
          <a:xfrm>
            <a:off x="521208" y="1211766"/>
            <a:ext cx="7237052" cy="4727988"/>
          </a:xfrm>
        </p:spPr>
        <p:txBody>
          <a:bodyPr anchor="b">
            <a:normAutofit/>
          </a:bodyPr>
          <a:lstStyle/>
          <a:p>
            <a:r>
              <a:rPr lang="en-IN" sz="7400"/>
              <a:t>Phase 1: Requirements Gathering and Analysis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0382328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A20AA0-74B1-F6FE-1FBC-28F2B5BF914E}"/>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Identifying Business Needs</a:t>
            </a:r>
          </a:p>
        </p:txBody>
      </p:sp>
      <p:pic>
        <p:nvPicPr>
          <p:cNvPr id="5" name="Content Placeholder 4" descr="People in an office">
            <a:extLst>
              <a:ext uri="{FF2B5EF4-FFF2-40B4-BE49-F238E27FC236}">
                <a16:creationId xmlns:a16="http://schemas.microsoft.com/office/drawing/2014/main" id="{60429BBD-AE26-42DF-8442-EE3E7F3CEC2F}"/>
              </a:ext>
            </a:extLst>
          </p:cNvPr>
          <p:cNvPicPr>
            <a:picLocks noGrp="1" noChangeAspect="1"/>
          </p:cNvPicPr>
          <p:nvPr>
            <p:ph sz="half" idx="1"/>
          </p:nvPr>
        </p:nvPicPr>
        <p:blipFill>
          <a:blip r:embed="rId3"/>
          <a:srcRect l="20436" r="31291"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EDCB425-31EE-68E0-703F-3554FDC8D1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Define Project Goals</a:t>
            </a:r>
          </a:p>
          <a:p>
            <a:pPr marL="0" lvl="1" indent="0">
              <a:buNone/>
            </a:pPr>
            <a:r>
              <a:rPr lang="en-US" sz="1400"/>
              <a:t>The first step is to clearly define the project's objectives to ensure successful outcomes.</a:t>
            </a:r>
          </a:p>
          <a:p>
            <a:pPr marL="0" indent="0">
              <a:spcBef>
                <a:spcPts val="2500"/>
              </a:spcBef>
              <a:buNone/>
            </a:pPr>
            <a:r>
              <a:rPr lang="en-US" sz="1400" b="1"/>
              <a:t>Understand Business Needs</a:t>
            </a:r>
          </a:p>
          <a:p>
            <a:pPr marL="0" lvl="1" indent="0">
              <a:buNone/>
            </a:pPr>
            <a:r>
              <a:rPr lang="en-US" sz="1400"/>
              <a:t>Understanding the specific needs of the business is essential for guiding the project direction effectively.</a:t>
            </a:r>
          </a:p>
          <a:p>
            <a:pPr marL="0" indent="0">
              <a:spcBef>
                <a:spcPts val="2500"/>
              </a:spcBef>
              <a:buNone/>
            </a:pPr>
            <a:r>
              <a:rPr lang="en-US" sz="1400" b="1"/>
              <a:t>Ensure Alignment</a:t>
            </a:r>
          </a:p>
          <a:p>
            <a:pPr marL="0" lvl="1" indent="0">
              <a:buNone/>
            </a:pPr>
            <a:r>
              <a:rPr lang="en-US" sz="1400"/>
              <a:t>Aligning the project with business goals ensures all stakeholders are on the same page for project success.</a:t>
            </a:r>
            <a:endParaRPr lang="en-IN" sz="1400"/>
          </a:p>
        </p:txBody>
      </p:sp>
    </p:spTree>
    <p:extLst>
      <p:ext uri="{BB962C8B-B14F-4D97-AF65-F5344CB8AC3E}">
        <p14:creationId xmlns:p14="http://schemas.microsoft.com/office/powerpoint/2010/main" val="964539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D22AE6-A168-04C8-E60C-4B3B06EA3512}"/>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Gathering Detailed Requirements</a:t>
            </a:r>
          </a:p>
        </p:txBody>
      </p:sp>
      <p:pic>
        <p:nvPicPr>
          <p:cNvPr id="5" name="Content Placeholder 4" descr="Shot of a group of businesspeople brainstorming around a placardhttp://195.154.178.81/DATA/i_collage/pu/shoots/804768.jpg">
            <a:extLst>
              <a:ext uri="{FF2B5EF4-FFF2-40B4-BE49-F238E27FC236}">
                <a16:creationId xmlns:a16="http://schemas.microsoft.com/office/drawing/2014/main" id="{D106FCEB-DD04-435A-8AA1-85EEA350F10C}"/>
              </a:ext>
            </a:extLst>
          </p:cNvPr>
          <p:cNvPicPr>
            <a:picLocks noGrp="1" noChangeAspect="1"/>
          </p:cNvPicPr>
          <p:nvPr>
            <p:ph sz="half" idx="1"/>
          </p:nvPr>
        </p:nvPicPr>
        <p:blipFill>
          <a:blip r:embed="rId3"/>
          <a:srcRect l="14485" r="37243"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DE1F06AF-C62D-4485-52FA-8B65FB3EA50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Functionalities Discussion</a:t>
            </a:r>
          </a:p>
          <a:p>
            <a:pPr marL="0" lvl="1" indent="0">
              <a:buNone/>
            </a:pPr>
            <a:r>
              <a:rPr lang="en-US" sz="1400"/>
              <a:t>Discussing specific functionalities is crucial for understanding the needs of the end users.</a:t>
            </a:r>
          </a:p>
          <a:p>
            <a:pPr marL="0" indent="0">
              <a:spcBef>
                <a:spcPts val="2500"/>
              </a:spcBef>
              <a:buNone/>
            </a:pPr>
            <a:r>
              <a:rPr lang="en-US" sz="1400" b="1"/>
              <a:t>Identifying User Roles</a:t>
            </a:r>
          </a:p>
          <a:p>
            <a:pPr marL="0" lvl="1" indent="0">
              <a:buNone/>
            </a:pPr>
            <a:r>
              <a:rPr lang="en-US" sz="1400"/>
              <a:t>Identifying various user roles helps tailor the software to meet the different needs of each user group.</a:t>
            </a:r>
          </a:p>
          <a:p>
            <a:pPr marL="0" indent="0">
              <a:spcBef>
                <a:spcPts val="2500"/>
              </a:spcBef>
              <a:buNone/>
            </a:pPr>
            <a:r>
              <a:rPr lang="en-US" sz="1400" b="1"/>
              <a:t>Workflow Processes</a:t>
            </a:r>
          </a:p>
          <a:p>
            <a:pPr marL="0" lvl="1" indent="0">
              <a:buNone/>
            </a:pPr>
            <a:r>
              <a:rPr lang="en-US" sz="1400"/>
              <a:t>Mapping out workflow processes ensures that the software aligns with how users interact with it.</a:t>
            </a:r>
            <a:endParaRPr lang="en-IN" sz="1400"/>
          </a:p>
        </p:txBody>
      </p:sp>
    </p:spTree>
    <p:extLst>
      <p:ext uri="{BB962C8B-B14F-4D97-AF65-F5344CB8AC3E}">
        <p14:creationId xmlns:p14="http://schemas.microsoft.com/office/powerpoint/2010/main" val="612691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3418</Words>
  <Application>Microsoft Office PowerPoint</Application>
  <PresentationFormat>Widescreen</PresentationFormat>
  <Paragraphs>281</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Arial</vt:lpstr>
      <vt:lpstr>Bierstadt</vt:lpstr>
      <vt:lpstr>GestaltVTI</vt:lpstr>
      <vt:lpstr>Understanding the Software Development Life Cycle</vt:lpstr>
      <vt:lpstr>Agenda Items</vt:lpstr>
      <vt:lpstr>Introduction to the Software Development Life Cycle (SDLC)</vt:lpstr>
      <vt:lpstr>Definition and Importance of SDLC</vt:lpstr>
      <vt:lpstr>Stages of SDLC</vt:lpstr>
      <vt:lpstr>Role of Non-Technical Personnel in SDLC</vt:lpstr>
      <vt:lpstr>Phase 1: Requirements Gathering and Analysis</vt:lpstr>
      <vt:lpstr>Identifying Business Needs</vt:lpstr>
      <vt:lpstr>Gathering Detailed Requirements</vt:lpstr>
      <vt:lpstr>Analyzing Requirements</vt:lpstr>
      <vt:lpstr>Phase 2: Design and Impact Analysis</vt:lpstr>
      <vt:lpstr>Imparting Information to the Design Team</vt:lpstr>
      <vt:lpstr>Conducting Impact Analysis</vt:lpstr>
      <vt:lpstr>Creating High-Level Design</vt:lpstr>
      <vt:lpstr>Phase 3: Detailed Design and Technical Refinement</vt:lpstr>
      <vt:lpstr>Developing Low-Level Design</vt:lpstr>
      <vt:lpstr>Technical Refinement for Development Team</vt:lpstr>
      <vt:lpstr>Technical Breakdown of Requirements</vt:lpstr>
      <vt:lpstr>Phase 4: Development and Estimation</vt:lpstr>
      <vt:lpstr>Estimating Development Effort</vt:lpstr>
      <vt:lpstr>Development of Code</vt:lpstr>
      <vt:lpstr>Unit Testing</vt:lpstr>
      <vt:lpstr>Phase 5: Testing and Deployment</vt:lpstr>
      <vt:lpstr>Functional Testing</vt:lpstr>
      <vt:lpstr>Regression Testing</vt:lpstr>
      <vt:lpstr>Deployment on Various Environments</vt:lpstr>
      <vt:lpstr>Phase 6: Production Release</vt:lpstr>
      <vt:lpstr>Final Production Release</vt:lpstr>
      <vt:lpstr>Post-Release Support</vt:lpstr>
      <vt:lpstr>Example: Planning for a Vacation</vt:lpstr>
      <vt:lpstr>Gathering Requirements: Destination, Budget, Time</vt:lpstr>
      <vt:lpstr>Analyzing Options: Flights, Accommodations, Activities</vt:lpstr>
      <vt:lpstr>Designing Itinerary: Day-to-Day Plans, Bookings</vt:lpstr>
      <vt:lpstr>Refining Details: Packing Lists, Travel Documents</vt:lpstr>
      <vt:lpstr>Execution: Departure, Daily Activities, Return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Amit Thakur</dc:creator>
  <cp:lastModifiedBy>Amit Thakur</cp:lastModifiedBy>
  <cp:revision>1</cp:revision>
  <dcterms:created xsi:type="dcterms:W3CDTF">2025-07-01T16:43:04Z</dcterms:created>
  <dcterms:modified xsi:type="dcterms:W3CDTF">2025-07-01T17:03:12Z</dcterms:modified>
</cp:coreProperties>
</file>